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332" r:id="rId3"/>
    <p:sldId id="258" r:id="rId4"/>
    <p:sldId id="334" r:id="rId5"/>
    <p:sldId id="413" r:id="rId6"/>
    <p:sldId id="342" r:id="rId7"/>
    <p:sldId id="381" r:id="rId8"/>
    <p:sldId id="357" r:id="rId9"/>
    <p:sldId id="382" r:id="rId10"/>
    <p:sldId id="414" r:id="rId11"/>
    <p:sldId id="415" r:id="rId12"/>
    <p:sldId id="416" r:id="rId13"/>
    <p:sldId id="417" r:id="rId14"/>
    <p:sldId id="418" r:id="rId15"/>
    <p:sldId id="419" r:id="rId16"/>
    <p:sldId id="424" r:id="rId17"/>
    <p:sldId id="420" r:id="rId18"/>
    <p:sldId id="421" r:id="rId19"/>
    <p:sldId id="422" r:id="rId20"/>
    <p:sldId id="423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ＭＳ Ｐゴシック" panose="020B0600070205080204" pitchFamily="34" charset="-128"/>
      <p:regular r:id="rId46"/>
    </p:embeddedFont>
    <p:embeddedFont>
      <p:font typeface="Bookman Old Style" panose="02050604050505020204" pitchFamily="18" charset="0"/>
      <p:regular r:id="rId47"/>
      <p:bold r:id="rId48"/>
      <p:italic r:id="rId49"/>
      <p:boldItalic r:id="rId50"/>
    </p:embeddedFont>
    <p:embeddedFont>
      <p:font typeface="Batang" panose="02030600000101010101" pitchFamily="18" charset="-127"/>
      <p:regular r:id="rId51"/>
    </p:embeddedFont>
  </p:embeddedFontLst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BankGothic Md BT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BankGothic Md BT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BankGothic Md B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BankGothic Md B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BankGothic Md B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BankGothic Md B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BankGothic Md B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BankGothic Md B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BankGothic Md B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00CC"/>
    <a:srgbClr val="336600"/>
    <a:srgbClr val="003300"/>
    <a:srgbClr val="FFCC00"/>
    <a:srgbClr val="800000"/>
    <a:srgbClr val="CC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0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340D6F-CF95-714F-9B68-756500431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49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B07B-B069-8E40-AC66-AFF85A6B3DA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46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EF3E87-B630-3C45-8435-8C8E7A85453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97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4AA52-AD23-6249-99A9-AE90CE046A5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60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BB8D7C-EB59-034C-9FF9-6034B95A8ED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512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1B471-AF77-1744-9D49-BEC3EA661D8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02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87415F-4538-064E-A681-0EB11AEE923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93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77ADB1-A504-774F-AE2F-A57F5525C67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840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C2395E-31F7-4B4D-80C7-A4804B86CB8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493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DCFA61-722B-4041-A470-89B7A10C6FE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18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2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7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9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3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01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4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0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24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41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23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gray">
          <a:xfrm>
            <a:off x="0" y="6553200"/>
            <a:ext cx="9144000" cy="304800"/>
          </a:xfrm>
          <a:prstGeom prst="rect">
            <a:avLst/>
          </a:prstGeom>
          <a:solidFill>
            <a:srgbClr val="001D77"/>
          </a:solidFill>
          <a:ln>
            <a:noFill/>
          </a:ln>
          <a:extLst/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10" name="Shape 40"/>
          <p:cNvPicPr preferRelativeResize="0"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597327"/>
            <a:ext cx="782637" cy="23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2743200" y="6659404"/>
            <a:ext cx="3643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900" dirty="0" smtClean="0">
                <a:solidFill>
                  <a:srgbClr val="D9D9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2018, 2014, 2010 Pearson Education Inc</a:t>
            </a:r>
            <a:r>
              <a:rPr lang="en-US" altLang="en-US" sz="1000" dirty="0" smtClean="0">
                <a:solidFill>
                  <a:srgbClr val="D9D9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2" name="Rectangle 22"/>
          <p:cNvSpPr>
            <a:spLocks noChangeArrowheads="1"/>
          </p:cNvSpPr>
          <p:nvPr userDrawn="1"/>
        </p:nvSpPr>
        <p:spPr bwMode="auto">
          <a:xfrm>
            <a:off x="7343775" y="6534150"/>
            <a:ext cx="11906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5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5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5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5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5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Slide</a:t>
            </a:r>
            <a:r>
              <a:rPr lang="en-US" altLang="en-US" sz="1600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fld id="{0796E1C8-B3F6-4DC3-B9D2-277750A59B12}" type="slidenum">
              <a:rPr lang="en-US" altLang="en-US" sz="1600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828800" y="6524625"/>
            <a:ext cx="5486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Goldstein/Schneider/Lay/</a:t>
            </a:r>
            <a:r>
              <a:rPr lang="en-US" sz="105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Asmar</a:t>
            </a:r>
            <a:r>
              <a:rPr lang="en-US" sz="105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en-US" sz="1050" baseline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05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Calculus</a:t>
            </a:r>
            <a:r>
              <a:rPr lang="en-US" sz="1050" baseline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Its Applications</a:t>
            </a:r>
            <a:r>
              <a:rPr lang="en-US" sz="105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en-US" sz="1050" baseline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05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14e</a:t>
            </a:r>
            <a:endParaRPr lang="en-US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.jpe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.jpe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0.w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51.wmf"/><Relationship Id="rId3" Type="http://schemas.openxmlformats.org/officeDocument/2006/relationships/image" Target="../media/image1.jpeg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.jpe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5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62.wmf"/><Relationship Id="rId5" Type="http://schemas.openxmlformats.org/officeDocument/2006/relationships/image" Target="../media/image1.jpe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59.wmf"/><Relationship Id="rId9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1.jpe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65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.jpe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35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81.wmf"/><Relationship Id="rId3" Type="http://schemas.openxmlformats.org/officeDocument/2006/relationships/image" Target="../media/image1.jpeg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4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>
          <a:xfrm>
            <a:off x="304800" y="1752600"/>
            <a:ext cx="86106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Chapter 8</a:t>
            </a: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b="1" dirty="0" smtClean="0">
                <a:cs typeface="+mj-cs"/>
              </a:rPr>
              <a:t>The Trigonometric Functions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0" y="528638"/>
            <a:ext cx="9144000" cy="385762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ChangeArrowheads="1"/>
          </p:cNvSpPr>
          <p:nvPr/>
        </p:nvSpPr>
        <p:spPr bwMode="auto">
          <a:xfrm>
            <a:off x="533400" y="14478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+mj-lt"/>
                <a:cs typeface="+mn-cs"/>
              </a:rPr>
              <a:t>§ 8.2</a:t>
            </a:r>
          </a:p>
        </p:txBody>
      </p:sp>
      <p:sp>
        <p:nvSpPr>
          <p:cNvPr id="837635" name="Rectangle 3"/>
          <p:cNvSpPr>
            <a:spLocks noChangeArrowheads="1"/>
          </p:cNvSpPr>
          <p:nvPr/>
        </p:nvSpPr>
        <p:spPr bwMode="auto">
          <a:xfrm>
            <a:off x="533400" y="2514600"/>
            <a:ext cx="8305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 sz="3200">
              <a:latin typeface="+mj-lt"/>
              <a:cs typeface="+mn-cs"/>
            </a:endParaRPr>
          </a:p>
          <a:p>
            <a:pPr marL="342900" indent="-342900">
              <a:defRPr/>
            </a:pPr>
            <a:r>
              <a:rPr lang="en-US" sz="3200" b="1">
                <a:latin typeface="+mj-lt"/>
                <a:cs typeface="+mn-cs"/>
              </a:rPr>
              <a:t>The Sine and the Cosine</a:t>
            </a:r>
          </a:p>
        </p:txBody>
      </p:sp>
      <p:sp>
        <p:nvSpPr>
          <p:cNvPr id="837636" name="Text Box 4"/>
          <p:cNvSpPr txBox="1">
            <a:spLocks noChangeArrowheads="1"/>
          </p:cNvSpPr>
          <p:nvPr/>
        </p:nvSpPr>
        <p:spPr bwMode="auto">
          <a:xfrm>
            <a:off x="0" y="528638"/>
            <a:ext cx="9144000" cy="385762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Text Box 2" descr="Blue tissue paper"/>
          <p:cNvSpPr txBox="1">
            <a:spLocks noChangeArrowheads="1"/>
          </p:cNvSpPr>
          <p:nvPr/>
        </p:nvSpPr>
        <p:spPr bwMode="auto">
          <a:xfrm>
            <a:off x="1447800" y="2895600"/>
            <a:ext cx="6705600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Sine and Cosine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Sine and Cosine in a Right Triangle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Sine and Cosine in a Unit Circle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Properties of Sine and Cosine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Calculating Sine and Cosine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Using Sine and Cosine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Determining an Angle </a:t>
            </a:r>
            <a:r>
              <a:rPr lang="en-US" sz="1600" i="1" smtClean="0">
                <a:latin typeface="+mj-lt"/>
                <a:cs typeface="+mn-cs"/>
              </a:rPr>
              <a:t>t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The Graphs of Sine and Cosine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3038" y="1371600"/>
            <a:ext cx="442436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smtClean="0">
                <a:cs typeface="+mj-cs"/>
              </a:rPr>
              <a:t>Section Outline</a:t>
            </a:r>
          </a:p>
        </p:txBody>
      </p:sp>
      <p:sp>
        <p:nvSpPr>
          <p:cNvPr id="838660" name="Text Box 4"/>
          <p:cNvSpPr txBox="1">
            <a:spLocks noChangeArrowheads="1"/>
          </p:cNvSpPr>
          <p:nvPr/>
        </p:nvSpPr>
        <p:spPr bwMode="auto">
          <a:xfrm>
            <a:off x="0" y="528638"/>
            <a:ext cx="9144000" cy="385762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Sine &amp; Cosine</a:t>
            </a:r>
          </a:p>
        </p:txBody>
      </p:sp>
      <p:sp>
        <p:nvSpPr>
          <p:cNvPr id="839684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1295400"/>
            <a:ext cx="8812530" cy="1565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21" y="3048000"/>
            <a:ext cx="5973579" cy="32480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Sine &amp; Cosine in a Right Triangle</a:t>
            </a:r>
          </a:p>
        </p:txBody>
      </p:sp>
      <p:sp>
        <p:nvSpPr>
          <p:cNvPr id="841732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" y="1981200"/>
            <a:ext cx="8783955" cy="1040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64" y="3581400"/>
            <a:ext cx="5745436" cy="23119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Sine &amp; Cosine in a Unit Circle</a:t>
            </a:r>
          </a:p>
        </p:txBody>
      </p:sp>
      <p:sp>
        <p:nvSpPr>
          <p:cNvPr id="843780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19" y="3363282"/>
            <a:ext cx="4625182" cy="2866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8743950" cy="12287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743950" cy="748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" y="2286000"/>
            <a:ext cx="8806815" cy="754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" y="3200400"/>
            <a:ext cx="8806815" cy="737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" y="4091940"/>
            <a:ext cx="8806815" cy="1165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" y="5334000"/>
            <a:ext cx="8806815" cy="754380"/>
          </a:xfrm>
          <a:prstGeom prst="rect">
            <a:avLst/>
          </a:prstGeom>
        </p:spPr>
      </p:pic>
      <p:sp>
        <p:nvSpPr>
          <p:cNvPr id="84582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Properties of Sine &amp; Cosine</a:t>
            </a:r>
          </a:p>
        </p:txBody>
      </p:sp>
      <p:sp>
        <p:nvSpPr>
          <p:cNvPr id="845828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" y="1118756"/>
            <a:ext cx="7778115" cy="2343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3742133"/>
            <a:ext cx="7987145" cy="2417857"/>
          </a:xfrm>
          <a:prstGeom prst="rect">
            <a:avLst/>
          </a:prstGeom>
        </p:spPr>
      </p:pic>
      <p:sp>
        <p:nvSpPr>
          <p:cNvPr id="85197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The Graphs of Sine &amp; Cosine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Calculating Sine &amp; Cosine</a:t>
            </a:r>
          </a:p>
        </p:txBody>
      </p:sp>
      <p:sp>
        <p:nvSpPr>
          <p:cNvPr id="847876" name="Text Box 4" descr="Blue tissue paper"/>
          <p:cNvSpPr txBox="1">
            <a:spLocks noChangeArrowheads="1"/>
          </p:cNvSpPr>
          <p:nvPr/>
        </p:nvSpPr>
        <p:spPr bwMode="auto">
          <a:xfrm>
            <a:off x="152400" y="1066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EXAMPLE</a:t>
            </a:r>
          </a:p>
        </p:txBody>
      </p:sp>
      <p:sp>
        <p:nvSpPr>
          <p:cNvPr id="847877" name="Text Box 5" descr="Blue tissue paper"/>
          <p:cNvSpPr txBox="1">
            <a:spLocks noChangeArrowheads="1"/>
          </p:cNvSpPr>
          <p:nvPr/>
        </p:nvSpPr>
        <p:spPr bwMode="auto">
          <a:xfrm>
            <a:off x="152400" y="319563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SOLUTION</a:t>
            </a:r>
          </a:p>
        </p:txBody>
      </p:sp>
      <p:sp>
        <p:nvSpPr>
          <p:cNvPr id="847878" name="Text Box 6" descr="Blue tissue paper"/>
          <p:cNvSpPr txBox="1">
            <a:spLocks noChangeArrowheads="1"/>
          </p:cNvSpPr>
          <p:nvPr/>
        </p:nvSpPr>
        <p:spPr bwMode="auto">
          <a:xfrm>
            <a:off x="609600" y="15240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Give the values of sin 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 and cos 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, where 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 is the radian measure of the angle shown.</a:t>
            </a:r>
          </a:p>
        </p:txBody>
      </p:sp>
      <p:sp>
        <p:nvSpPr>
          <p:cNvPr id="847879" name="Text Box 7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sp>
        <p:nvSpPr>
          <p:cNvPr id="847881" name="Text Box 9" descr="Blue tissue paper"/>
          <p:cNvSpPr txBox="1">
            <a:spLocks noChangeArrowheads="1"/>
          </p:cNvSpPr>
          <p:nvPr/>
        </p:nvSpPr>
        <p:spPr bwMode="auto">
          <a:xfrm>
            <a:off x="609600" y="3698875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Since we wish to know the sine and cosine of the angle that measures 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 radians, and because we know the length of the side opposite the angle as well as the hypotenuse, we can immediately determine sin 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47882" name="Object 10"/>
          <p:cNvGraphicFramePr>
            <a:graphicFrameLocks noChangeAspect="1"/>
          </p:cNvGraphicFramePr>
          <p:nvPr/>
        </p:nvGraphicFramePr>
        <p:xfrm>
          <a:off x="4133850" y="4743450"/>
          <a:ext cx="8191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Equation" r:id="rId4" imgW="545863" imgH="393529" progId="Equation.3">
                  <p:embed/>
                </p:oleObj>
              </mc:Choice>
              <mc:Fallback>
                <p:oleObj name="Equation" r:id="rId4" imgW="545863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4743450"/>
                        <a:ext cx="8191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7884" name="Text Box 12" descr="Blue tissue paper"/>
          <p:cNvSpPr txBox="1">
            <a:spLocks noChangeArrowheads="1"/>
          </p:cNvSpPr>
          <p:nvPr/>
        </p:nvSpPr>
        <p:spPr bwMode="auto">
          <a:xfrm>
            <a:off x="609600" y="5470525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Since sin</a:t>
            </a:r>
            <a:r>
              <a:rPr lang="en-US" sz="2000" baseline="30000" smtClean="0">
                <a:latin typeface="Times New Roman" charset="0"/>
                <a:cs typeface="+mn-cs"/>
              </a:rPr>
              <a:t>2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 + cos</a:t>
            </a:r>
            <a:r>
              <a:rPr lang="en-US" sz="2000" baseline="30000" smtClean="0">
                <a:latin typeface="Times New Roman" charset="0"/>
                <a:cs typeface="+mn-cs"/>
              </a:rPr>
              <a:t>2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 = 1, we have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12" y="2209800"/>
            <a:ext cx="3176588" cy="873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7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7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7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81" grpId="0"/>
      <p:bldP spid="8478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Calculating Sine &amp; Cosine</a:t>
            </a:r>
          </a:p>
        </p:txBody>
      </p:sp>
      <p:sp>
        <p:nvSpPr>
          <p:cNvPr id="848900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sp>
        <p:nvSpPr>
          <p:cNvPr id="848902" name="Text Box 6" descr="Blue tissue paper"/>
          <p:cNvSpPr txBox="1">
            <a:spLocks noChangeArrowheads="1"/>
          </p:cNvSpPr>
          <p:nvPr/>
        </p:nvSpPr>
        <p:spPr bwMode="auto">
          <a:xfrm>
            <a:off x="5565775" y="1889125"/>
            <a:ext cx="2740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Replace sin</a:t>
            </a:r>
            <a:r>
              <a:rPr lang="en-US" sz="2000" baseline="30000" smtClean="0">
                <a:latin typeface="Times New Roman" charset="0"/>
                <a:cs typeface="+mn-cs"/>
              </a:rPr>
              <a:t>2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 with (1/4)</a:t>
            </a:r>
            <a:r>
              <a:rPr lang="en-US" sz="2000" baseline="30000" smtClean="0">
                <a:latin typeface="Times New Roman" charset="0"/>
                <a:cs typeface="+mn-cs"/>
              </a:rPr>
              <a:t>2</a:t>
            </a:r>
            <a:r>
              <a:rPr lang="en-US" sz="2000" smtClean="0">
                <a:latin typeface="Times New Roman" charset="0"/>
                <a:cs typeface="+mn-cs"/>
              </a:rPr>
              <a:t>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26628" name="Object 7"/>
          <p:cNvGraphicFramePr>
            <a:graphicFrameLocks noChangeAspect="1"/>
          </p:cNvGraphicFramePr>
          <p:nvPr/>
        </p:nvGraphicFramePr>
        <p:xfrm>
          <a:off x="1219200" y="1755775"/>
          <a:ext cx="15430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Equation" r:id="rId4" imgW="1028700" imgH="469900" progId="Equation.3">
                  <p:embed/>
                </p:oleObj>
              </mc:Choice>
              <mc:Fallback>
                <p:oleObj name="Equation" r:id="rId4" imgW="10287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5775"/>
                        <a:ext cx="15430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8904" name="Text Box 8" descr="Blue tissue paper"/>
          <p:cNvSpPr txBox="1">
            <a:spLocks noChangeArrowheads="1"/>
          </p:cNvSpPr>
          <p:nvPr/>
        </p:nvSpPr>
        <p:spPr bwMode="auto">
          <a:xfrm>
            <a:off x="152400" y="1219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CONTINUED</a:t>
            </a:r>
          </a:p>
        </p:txBody>
      </p:sp>
      <p:graphicFrame>
        <p:nvGraphicFramePr>
          <p:cNvPr id="848905" name="Object 9"/>
          <p:cNvGraphicFramePr>
            <a:graphicFrameLocks noChangeAspect="1"/>
          </p:cNvGraphicFramePr>
          <p:nvPr/>
        </p:nvGraphicFramePr>
        <p:xfrm>
          <a:off x="1428750" y="2576513"/>
          <a:ext cx="13144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Equation" r:id="rId6" imgW="875920" imgH="393529" progId="Equation.3">
                  <p:embed/>
                </p:oleObj>
              </mc:Choice>
              <mc:Fallback>
                <p:oleObj name="Equation" r:id="rId6" imgW="875920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576513"/>
                        <a:ext cx="13144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8906" name="Text Box 10" descr="Blue tissue paper"/>
          <p:cNvSpPr txBox="1">
            <a:spLocks noChangeArrowheads="1"/>
          </p:cNvSpPr>
          <p:nvPr/>
        </p:nvSpPr>
        <p:spPr bwMode="auto">
          <a:xfrm>
            <a:off x="5565775" y="2673350"/>
            <a:ext cx="1139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Simplify.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48907" name="Object 11"/>
          <p:cNvGraphicFramePr>
            <a:graphicFrameLocks noChangeAspect="1"/>
          </p:cNvGraphicFramePr>
          <p:nvPr/>
        </p:nvGraphicFramePr>
        <p:xfrm>
          <a:off x="1882775" y="3316288"/>
          <a:ext cx="10477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Equation" r:id="rId8" imgW="698197" imgH="393529" progId="Equation.3">
                  <p:embed/>
                </p:oleObj>
              </mc:Choice>
              <mc:Fallback>
                <p:oleObj name="Equation" r:id="rId8" imgW="698197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3316288"/>
                        <a:ext cx="10477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8908" name="Text Box 12" descr="Blue tissue paper"/>
          <p:cNvSpPr txBox="1">
            <a:spLocks noChangeArrowheads="1"/>
          </p:cNvSpPr>
          <p:nvPr/>
        </p:nvSpPr>
        <p:spPr bwMode="auto">
          <a:xfrm>
            <a:off x="5565775" y="3416300"/>
            <a:ext cx="1139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Subtract.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48909" name="Object 13"/>
          <p:cNvGraphicFramePr>
            <a:graphicFrameLocks noChangeAspect="1"/>
          </p:cNvGraphicFramePr>
          <p:nvPr/>
        </p:nvGraphicFramePr>
        <p:xfrm>
          <a:off x="1982788" y="4011613"/>
          <a:ext cx="11239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Equation" r:id="rId10" imgW="748975" imgH="431613" progId="Equation.3">
                  <p:embed/>
                </p:oleObj>
              </mc:Choice>
              <mc:Fallback>
                <p:oleObj name="Equation" r:id="rId10" imgW="748975" imgH="43161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4011613"/>
                        <a:ext cx="11239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8910" name="Text Box 14" descr="Blue tissue paper"/>
          <p:cNvSpPr txBox="1">
            <a:spLocks noChangeArrowheads="1"/>
          </p:cNvSpPr>
          <p:nvPr/>
        </p:nvSpPr>
        <p:spPr bwMode="auto">
          <a:xfrm>
            <a:off x="5565775" y="4022725"/>
            <a:ext cx="3121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Take the square root of both sides.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8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8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8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8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8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8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8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8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8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8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8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8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8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8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06" grpId="0"/>
      <p:bldP spid="848908" grpId="0"/>
      <p:bldP spid="8489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Using Sine &amp; Cosine</a:t>
            </a:r>
          </a:p>
        </p:txBody>
      </p:sp>
      <p:sp>
        <p:nvSpPr>
          <p:cNvPr id="849924" name="Text Box 4" descr="Blue tissue paper"/>
          <p:cNvSpPr txBox="1">
            <a:spLocks noChangeArrowheads="1"/>
          </p:cNvSpPr>
          <p:nvPr/>
        </p:nvSpPr>
        <p:spPr bwMode="auto">
          <a:xfrm>
            <a:off x="152400" y="1066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EXAMPLE</a:t>
            </a:r>
          </a:p>
        </p:txBody>
      </p:sp>
      <p:sp>
        <p:nvSpPr>
          <p:cNvPr id="849925" name="Text Box 5" descr="Blue tissue paper"/>
          <p:cNvSpPr txBox="1">
            <a:spLocks noChangeArrowheads="1"/>
          </p:cNvSpPr>
          <p:nvPr/>
        </p:nvSpPr>
        <p:spPr bwMode="auto">
          <a:xfrm>
            <a:off x="152400" y="319563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SOLUTION</a:t>
            </a:r>
          </a:p>
        </p:txBody>
      </p:sp>
      <p:sp>
        <p:nvSpPr>
          <p:cNvPr id="849926" name="Text Box 6" descr="Blue tissue paper"/>
          <p:cNvSpPr txBox="1">
            <a:spLocks noChangeArrowheads="1"/>
          </p:cNvSpPr>
          <p:nvPr/>
        </p:nvSpPr>
        <p:spPr bwMode="auto">
          <a:xfrm>
            <a:off x="609600" y="15240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If 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 = 0.4 and </a:t>
            </a:r>
            <a:r>
              <a:rPr lang="en-US" sz="2000" i="1" smtClean="0">
                <a:latin typeface="Times New Roman" charset="0"/>
                <a:cs typeface="+mn-cs"/>
              </a:rPr>
              <a:t>a</a:t>
            </a:r>
            <a:r>
              <a:rPr lang="en-US" sz="2000" smtClean="0">
                <a:latin typeface="Times New Roman" charset="0"/>
                <a:cs typeface="+mn-cs"/>
              </a:rPr>
              <a:t> = 10, find </a:t>
            </a:r>
            <a:r>
              <a:rPr lang="en-US" sz="2000" i="1" smtClean="0">
                <a:latin typeface="Times New Roman" charset="0"/>
                <a:cs typeface="+mn-cs"/>
              </a:rPr>
              <a:t>c</a:t>
            </a:r>
            <a:r>
              <a:rPr lang="en-US" sz="2000" smtClean="0">
                <a:latin typeface="Times New Roman" charset="0"/>
                <a:cs typeface="+mn-cs"/>
              </a:rPr>
              <a:t>.</a:t>
            </a:r>
          </a:p>
        </p:txBody>
      </p:sp>
      <p:sp>
        <p:nvSpPr>
          <p:cNvPr id="849927" name="Text Box 7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sp>
        <p:nvSpPr>
          <p:cNvPr id="849929" name="Text Box 9" descr="Blue tissue paper"/>
          <p:cNvSpPr txBox="1">
            <a:spLocks noChangeArrowheads="1"/>
          </p:cNvSpPr>
          <p:nvPr/>
        </p:nvSpPr>
        <p:spPr bwMode="auto">
          <a:xfrm>
            <a:off x="609600" y="3698875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Since cos(0.4) = 10/</a:t>
            </a:r>
            <a:r>
              <a:rPr lang="en-US" sz="2000" i="1" smtClean="0">
                <a:latin typeface="Times New Roman" charset="0"/>
                <a:cs typeface="+mn-cs"/>
              </a:rPr>
              <a:t>c</a:t>
            </a:r>
            <a:r>
              <a:rPr lang="en-US" sz="2000" smtClean="0">
                <a:latin typeface="Times New Roman" charset="0"/>
                <a:cs typeface="+mn-cs"/>
              </a:rPr>
              <a:t>, we get</a:t>
            </a:r>
            <a:endParaRPr lang="el-GR" sz="2000" i="1" smtClean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49930" name="Object 10"/>
          <p:cNvGraphicFramePr>
            <a:graphicFrameLocks noChangeAspect="1"/>
          </p:cNvGraphicFramePr>
          <p:nvPr/>
        </p:nvGraphicFramePr>
        <p:xfrm>
          <a:off x="3498850" y="4171950"/>
          <a:ext cx="1257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Equation" r:id="rId4" imgW="837836" imgH="393529" progId="Equation.3">
                  <p:embed/>
                </p:oleObj>
              </mc:Choice>
              <mc:Fallback>
                <p:oleObj name="Equation" r:id="rId4" imgW="837836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4171950"/>
                        <a:ext cx="1257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32" name="Object 12"/>
          <p:cNvGraphicFramePr>
            <a:graphicFrameLocks noChangeAspect="1"/>
          </p:cNvGraphicFramePr>
          <p:nvPr/>
        </p:nvGraphicFramePr>
        <p:xfrm>
          <a:off x="3276600" y="4914900"/>
          <a:ext cx="14478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6" imgW="964781" imgH="215806" progId="Equation.3">
                  <p:embed/>
                </p:oleObj>
              </mc:Choice>
              <mc:Fallback>
                <p:oleObj name="Equation" r:id="rId6" imgW="964781" imgH="215806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914900"/>
                        <a:ext cx="14478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33" name="Object 13"/>
          <p:cNvGraphicFramePr>
            <a:graphicFrameLocks noChangeAspect="1"/>
          </p:cNvGraphicFramePr>
          <p:nvPr/>
        </p:nvGraphicFramePr>
        <p:xfrm>
          <a:off x="4135438" y="5391150"/>
          <a:ext cx="18097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Equation" r:id="rId8" imgW="1206500" imgH="419100" progId="Equation.3">
                  <p:embed/>
                </p:oleObj>
              </mc:Choice>
              <mc:Fallback>
                <p:oleObj name="Equation" r:id="rId8" imgW="1206500" imgH="4191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5391150"/>
                        <a:ext cx="18097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14393"/>
            <a:ext cx="2981325" cy="14258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9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9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9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9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2" name="Text Box 6" descr="Blue tissue paper"/>
          <p:cNvSpPr txBox="1">
            <a:spLocks noChangeArrowheads="1"/>
          </p:cNvSpPr>
          <p:nvPr/>
        </p:nvSpPr>
        <p:spPr bwMode="auto">
          <a:xfrm>
            <a:off x="1447800" y="3200400"/>
            <a:ext cx="67056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Radian Measure of Angles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The Sine and the Cosine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Differentiation and Integration of sin </a:t>
            </a:r>
            <a:r>
              <a:rPr lang="en-US" sz="1600" i="1" smtClean="0">
                <a:latin typeface="+mj-lt"/>
                <a:cs typeface="+mn-cs"/>
              </a:rPr>
              <a:t>t</a:t>
            </a:r>
            <a:r>
              <a:rPr lang="en-US" sz="1600" smtClean="0">
                <a:latin typeface="+mj-lt"/>
                <a:cs typeface="+mn-cs"/>
              </a:rPr>
              <a:t> and cos </a:t>
            </a:r>
            <a:r>
              <a:rPr lang="en-US" sz="1600" i="1" smtClean="0">
                <a:latin typeface="+mj-lt"/>
                <a:cs typeface="+mn-cs"/>
              </a:rPr>
              <a:t>t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The Tangent and Other Trigonometric Functions</a:t>
            </a:r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title"/>
          </p:nvPr>
        </p:nvSpPr>
        <p:spPr>
          <a:xfrm>
            <a:off x="1443038" y="1371600"/>
            <a:ext cx="404336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smtClean="0">
                <a:cs typeface="+mj-cs"/>
              </a:rPr>
              <a:t>Chapter Outline</a:t>
            </a: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0" y="528638"/>
            <a:ext cx="9144000" cy="385762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Determining an Angle </a:t>
            </a:r>
            <a:r>
              <a:rPr lang="en-US" sz="3600" i="1">
                <a:latin typeface="Bookman Old Style" charset="0"/>
                <a:cs typeface="+mn-cs"/>
              </a:rPr>
              <a:t>t</a:t>
            </a:r>
          </a:p>
        </p:txBody>
      </p:sp>
      <p:sp>
        <p:nvSpPr>
          <p:cNvPr id="850948" name="Text Box 4" descr="Blue tissue paper"/>
          <p:cNvSpPr txBox="1">
            <a:spLocks noChangeArrowheads="1"/>
          </p:cNvSpPr>
          <p:nvPr/>
        </p:nvSpPr>
        <p:spPr bwMode="auto">
          <a:xfrm>
            <a:off x="152400" y="1066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EXAMPLE</a:t>
            </a:r>
          </a:p>
        </p:txBody>
      </p:sp>
      <p:sp>
        <p:nvSpPr>
          <p:cNvPr id="850949" name="Text Box 5" descr="Blue tissue paper"/>
          <p:cNvSpPr txBox="1">
            <a:spLocks noChangeArrowheads="1"/>
          </p:cNvSpPr>
          <p:nvPr/>
        </p:nvSpPr>
        <p:spPr bwMode="auto">
          <a:xfrm>
            <a:off x="152400" y="25288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SOLUTION</a:t>
            </a:r>
          </a:p>
        </p:txBody>
      </p:sp>
      <p:sp>
        <p:nvSpPr>
          <p:cNvPr id="850950" name="Text Box 6" descr="Blue tissue paper"/>
          <p:cNvSpPr txBox="1">
            <a:spLocks noChangeArrowheads="1"/>
          </p:cNvSpPr>
          <p:nvPr/>
        </p:nvSpPr>
        <p:spPr bwMode="auto">
          <a:xfrm>
            <a:off x="609600" y="1524000"/>
            <a:ext cx="685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Find 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 such that  –</a:t>
            </a:r>
            <a:r>
              <a:rPr lang="el-GR" sz="2000" smtClean="0">
                <a:latin typeface="Times New Roman" charset="0"/>
                <a:cs typeface="Times New Roman" charset="0"/>
              </a:rPr>
              <a:t>π</a:t>
            </a:r>
            <a:r>
              <a:rPr lang="en-US" sz="2000" smtClean="0">
                <a:latin typeface="Times New Roman" charset="0"/>
                <a:cs typeface="Times New Roman" charset="0"/>
              </a:rPr>
              <a:t>/2 ≤ </a:t>
            </a:r>
            <a:r>
              <a:rPr lang="en-US" sz="2000" i="1" smtClean="0">
                <a:latin typeface="Times New Roman" charset="0"/>
                <a:cs typeface="Times New Roman" charset="0"/>
              </a:rPr>
              <a:t>t</a:t>
            </a:r>
            <a:r>
              <a:rPr lang="en-US" sz="2000" smtClean="0">
                <a:latin typeface="Times New Roman" charset="0"/>
                <a:cs typeface="Times New Roman" charset="0"/>
              </a:rPr>
              <a:t> ≤ </a:t>
            </a:r>
            <a:r>
              <a:rPr lang="el-GR" sz="2000" smtClean="0">
                <a:latin typeface="Times New Roman" charset="0"/>
                <a:cs typeface="Times New Roman" charset="0"/>
              </a:rPr>
              <a:t>π</a:t>
            </a:r>
            <a:r>
              <a:rPr lang="en-US" sz="2000" smtClean="0">
                <a:latin typeface="Times New Roman" charset="0"/>
                <a:cs typeface="Times New Roman" charset="0"/>
              </a:rPr>
              <a:t>/2 and </a:t>
            </a:r>
            <a:r>
              <a:rPr lang="en-US" sz="2000" i="1" smtClean="0">
                <a:latin typeface="Times New Roman" charset="0"/>
                <a:cs typeface="Times New Roman" charset="0"/>
              </a:rPr>
              <a:t>t</a:t>
            </a:r>
            <a:r>
              <a:rPr lang="en-US" sz="2000" smtClean="0">
                <a:latin typeface="Times New Roman" charset="0"/>
                <a:cs typeface="Times New Roman" charset="0"/>
              </a:rPr>
              <a:t> satisfies the stated condition.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sp>
        <p:nvSpPr>
          <p:cNvPr id="850951" name="Text Box 7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sp>
        <p:nvSpPr>
          <p:cNvPr id="850953" name="Text Box 9" descr="Blue tissue paper"/>
          <p:cNvSpPr txBox="1">
            <a:spLocks noChangeArrowheads="1"/>
          </p:cNvSpPr>
          <p:nvPr/>
        </p:nvSpPr>
        <p:spPr bwMode="auto">
          <a:xfrm>
            <a:off x="609600" y="3108325"/>
            <a:ext cx="746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One of our properties of sine is sin(-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) = -sin(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).  And since -si</a:t>
            </a:r>
            <a:r>
              <a:rPr lang="en-US" sz="2000" smtClean="0">
                <a:latin typeface="Times New Roman" charset="0"/>
                <a:cs typeface="Times New Roman" charset="0"/>
              </a:rPr>
              <a:t>n(3</a:t>
            </a:r>
            <a:r>
              <a:rPr lang="el-GR" sz="2000" smtClean="0">
                <a:latin typeface="Times New Roman" charset="0"/>
                <a:cs typeface="Times New Roman" charset="0"/>
              </a:rPr>
              <a:t>π</a:t>
            </a:r>
            <a:r>
              <a:rPr lang="en-US" sz="2000" smtClean="0">
                <a:latin typeface="Times New Roman" charset="0"/>
                <a:cs typeface="Times New Roman" charset="0"/>
              </a:rPr>
              <a:t>/8) = sin(-3</a:t>
            </a:r>
            <a:r>
              <a:rPr lang="el-GR" sz="2000" smtClean="0">
                <a:latin typeface="Times New Roman" charset="0"/>
                <a:cs typeface="Times New Roman" charset="0"/>
              </a:rPr>
              <a:t>π</a:t>
            </a:r>
            <a:r>
              <a:rPr lang="en-US" sz="2000" smtClean="0">
                <a:latin typeface="Times New Roman" charset="0"/>
                <a:cs typeface="Times New Roman" charset="0"/>
              </a:rPr>
              <a:t>/8) and  </a:t>
            </a:r>
            <a:r>
              <a:rPr lang="en-US" sz="2000" smtClean="0">
                <a:latin typeface="Times New Roman" charset="0"/>
                <a:cs typeface="+mn-cs"/>
              </a:rPr>
              <a:t>–</a:t>
            </a:r>
            <a:r>
              <a:rPr lang="el-GR" sz="2000" smtClean="0">
                <a:latin typeface="Times New Roman" charset="0"/>
                <a:cs typeface="+mn-cs"/>
              </a:rPr>
              <a:t>π</a:t>
            </a:r>
            <a:r>
              <a:rPr lang="en-US" sz="2000" smtClean="0">
                <a:latin typeface="Times New Roman" charset="0"/>
                <a:cs typeface="+mn-cs"/>
              </a:rPr>
              <a:t>/2 ≤ -3</a:t>
            </a:r>
            <a:r>
              <a:rPr lang="el-GR" sz="2000" smtClean="0">
                <a:latin typeface="Times New Roman" charset="0"/>
                <a:cs typeface="Times New Roman" charset="0"/>
              </a:rPr>
              <a:t>π</a:t>
            </a:r>
            <a:r>
              <a:rPr lang="en-US" sz="2000" smtClean="0">
                <a:latin typeface="Times New Roman" charset="0"/>
                <a:cs typeface="Times New Roman" charset="0"/>
              </a:rPr>
              <a:t>/8</a:t>
            </a:r>
            <a:r>
              <a:rPr lang="en-US" sz="2000" smtClean="0">
                <a:latin typeface="Times New Roman" charset="0"/>
                <a:cs typeface="+mn-cs"/>
              </a:rPr>
              <a:t> ≤ </a:t>
            </a:r>
            <a:r>
              <a:rPr lang="el-GR" sz="2000" smtClean="0">
                <a:latin typeface="Times New Roman" charset="0"/>
                <a:cs typeface="+mn-cs"/>
              </a:rPr>
              <a:t>π</a:t>
            </a:r>
            <a:r>
              <a:rPr lang="en-US" sz="2000" smtClean="0">
                <a:latin typeface="Times New Roman" charset="0"/>
                <a:cs typeface="+mn-cs"/>
              </a:rPr>
              <a:t>/2</a:t>
            </a:r>
            <a:r>
              <a:rPr lang="en-US" sz="2000" smtClean="0">
                <a:latin typeface="Times New Roman" charset="0"/>
                <a:cs typeface="Times New Roman" charset="0"/>
              </a:rPr>
              <a:t>, we have </a:t>
            </a:r>
            <a:r>
              <a:rPr lang="en-US" sz="2000" i="1" smtClean="0">
                <a:latin typeface="Times New Roman" charset="0"/>
                <a:cs typeface="Times New Roman" charset="0"/>
              </a:rPr>
              <a:t>t</a:t>
            </a:r>
            <a:r>
              <a:rPr lang="en-US" sz="2000" smtClean="0">
                <a:latin typeface="Times New Roman" charset="0"/>
                <a:cs typeface="Times New Roman" charset="0"/>
              </a:rPr>
              <a:t> = -3</a:t>
            </a:r>
            <a:r>
              <a:rPr lang="el-GR" sz="2000" smtClean="0">
                <a:latin typeface="Times New Roman" charset="0"/>
                <a:cs typeface="Times New Roman" charset="0"/>
              </a:rPr>
              <a:t>π</a:t>
            </a:r>
            <a:r>
              <a:rPr lang="en-US" sz="2000" smtClean="0">
                <a:latin typeface="Times New Roman" charset="0"/>
                <a:cs typeface="Times New Roman" charset="0"/>
              </a:rPr>
              <a:t>/8.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28679" name="Object 10"/>
          <p:cNvGraphicFramePr>
            <a:graphicFrameLocks noChangeAspect="1"/>
          </p:cNvGraphicFramePr>
          <p:nvPr/>
        </p:nvGraphicFramePr>
        <p:xfrm>
          <a:off x="3695700" y="2114550"/>
          <a:ext cx="17145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Equation" r:id="rId4" imgW="1143000" imgH="215900" progId="Equation.3">
                  <p:embed/>
                </p:oleObj>
              </mc:Choice>
              <mc:Fallback>
                <p:oleObj name="Equation" r:id="rId4" imgW="1143000" imgH="215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114550"/>
                        <a:ext cx="17145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0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0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ChangeArrowheads="1"/>
          </p:cNvSpPr>
          <p:nvPr/>
        </p:nvSpPr>
        <p:spPr bwMode="auto">
          <a:xfrm>
            <a:off x="533400" y="14478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+mj-lt"/>
                <a:cs typeface="+mn-cs"/>
              </a:rPr>
              <a:t>§ 8.3</a:t>
            </a:r>
          </a:p>
        </p:txBody>
      </p:sp>
      <p:sp>
        <p:nvSpPr>
          <p:cNvPr id="854019" name="Rectangle 3"/>
          <p:cNvSpPr>
            <a:spLocks noChangeArrowheads="1"/>
          </p:cNvSpPr>
          <p:nvPr/>
        </p:nvSpPr>
        <p:spPr bwMode="auto">
          <a:xfrm>
            <a:off x="533400" y="2514600"/>
            <a:ext cx="8305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3200">
              <a:latin typeface="+mj-lt"/>
              <a:cs typeface="+mn-cs"/>
            </a:endParaRPr>
          </a:p>
          <a:p>
            <a:pPr>
              <a:defRPr/>
            </a:pPr>
            <a:r>
              <a:rPr lang="en-US" sz="3200" b="1">
                <a:latin typeface="+mj-lt"/>
                <a:cs typeface="+mn-cs"/>
              </a:rPr>
              <a:t>Differentiation and Integration of sin </a:t>
            </a:r>
            <a:r>
              <a:rPr lang="en-US" sz="3200" b="1" i="1">
                <a:latin typeface="+mj-lt"/>
                <a:cs typeface="+mn-cs"/>
              </a:rPr>
              <a:t>t</a:t>
            </a:r>
            <a:r>
              <a:rPr lang="en-US" sz="3200" b="1">
                <a:latin typeface="+mj-lt"/>
                <a:cs typeface="+mn-cs"/>
              </a:rPr>
              <a:t> and  cos </a:t>
            </a:r>
            <a:r>
              <a:rPr lang="en-US" sz="3200" b="1" i="1">
                <a:latin typeface="+mj-lt"/>
                <a:cs typeface="+mn-cs"/>
              </a:rPr>
              <a:t>t</a:t>
            </a:r>
          </a:p>
        </p:txBody>
      </p:sp>
      <p:sp>
        <p:nvSpPr>
          <p:cNvPr id="854020" name="Text Box 4"/>
          <p:cNvSpPr txBox="1">
            <a:spLocks noChangeArrowheads="1"/>
          </p:cNvSpPr>
          <p:nvPr/>
        </p:nvSpPr>
        <p:spPr bwMode="auto">
          <a:xfrm>
            <a:off x="0" y="528638"/>
            <a:ext cx="9144000" cy="385762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Text Box 2" descr="Blue tissue paper"/>
          <p:cNvSpPr txBox="1">
            <a:spLocks noChangeArrowheads="1"/>
          </p:cNvSpPr>
          <p:nvPr/>
        </p:nvSpPr>
        <p:spPr bwMode="auto">
          <a:xfrm>
            <a:off x="1447800" y="2895600"/>
            <a:ext cx="67056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Derivatives of Sine and Cosine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Differentiating Sine and Cosine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Differentiating Cosine in Application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Application of Differentiating and Integrating Sine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title"/>
          </p:nvPr>
        </p:nvSpPr>
        <p:spPr>
          <a:xfrm>
            <a:off x="1443038" y="1371600"/>
            <a:ext cx="427196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smtClean="0">
                <a:cs typeface="+mj-cs"/>
              </a:rPr>
              <a:t>Section Outline</a:t>
            </a:r>
          </a:p>
        </p:txBody>
      </p:sp>
      <p:sp>
        <p:nvSpPr>
          <p:cNvPr id="855044" name="Text Box 4"/>
          <p:cNvSpPr txBox="1">
            <a:spLocks noChangeArrowheads="1"/>
          </p:cNvSpPr>
          <p:nvPr/>
        </p:nvSpPr>
        <p:spPr bwMode="auto">
          <a:xfrm>
            <a:off x="0" y="528638"/>
            <a:ext cx="9144000" cy="385762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Derivatives of Sine &amp; Cosine</a:t>
            </a:r>
          </a:p>
        </p:txBody>
      </p:sp>
      <p:sp>
        <p:nvSpPr>
          <p:cNvPr id="856068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sp>
        <p:nvSpPr>
          <p:cNvPr id="856074" name="Rectangle 10" descr="Blue tissue paper"/>
          <p:cNvSpPr>
            <a:spLocks noChangeArrowheads="1"/>
          </p:cNvSpPr>
          <p:nvPr/>
        </p:nvSpPr>
        <p:spPr bwMode="auto">
          <a:xfrm>
            <a:off x="533400" y="3733800"/>
            <a:ext cx="802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sz="2000" dirty="0">
                <a:latin typeface="Times New Roman" charset="0"/>
                <a:cs typeface="+mn-cs"/>
              </a:rPr>
              <a:t>Combining (1), (2), and the chain rule, we obtain the following general rules: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36395"/>
            <a:ext cx="8732520" cy="1640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56760"/>
            <a:ext cx="8755380" cy="16916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Differentiating Sine &amp; Cosine</a:t>
            </a:r>
            <a:endParaRPr lang="en-US" sz="3600" i="1">
              <a:latin typeface="Bookman Old Style" charset="0"/>
              <a:cs typeface="+mn-cs"/>
            </a:endParaRPr>
          </a:p>
        </p:txBody>
      </p:sp>
      <p:sp>
        <p:nvSpPr>
          <p:cNvPr id="858116" name="Text Box 4" descr="Blue tissue paper"/>
          <p:cNvSpPr txBox="1">
            <a:spLocks noChangeArrowheads="1"/>
          </p:cNvSpPr>
          <p:nvPr/>
        </p:nvSpPr>
        <p:spPr bwMode="auto">
          <a:xfrm>
            <a:off x="152400" y="1066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EXAMPLE</a:t>
            </a:r>
          </a:p>
        </p:txBody>
      </p:sp>
      <p:sp>
        <p:nvSpPr>
          <p:cNvPr id="858117" name="Text Box 5" descr="Blue tissue paper"/>
          <p:cNvSpPr txBox="1">
            <a:spLocks noChangeArrowheads="1"/>
          </p:cNvSpPr>
          <p:nvPr/>
        </p:nvSpPr>
        <p:spPr bwMode="auto">
          <a:xfrm>
            <a:off x="152400" y="25288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SOLUTION</a:t>
            </a:r>
          </a:p>
        </p:txBody>
      </p:sp>
      <p:sp>
        <p:nvSpPr>
          <p:cNvPr id="858118" name="Text Box 6" descr="Blue tissue paper"/>
          <p:cNvSpPr txBox="1">
            <a:spLocks noChangeArrowheads="1"/>
          </p:cNvSpPr>
          <p:nvPr/>
        </p:nvSpPr>
        <p:spPr bwMode="auto">
          <a:xfrm>
            <a:off x="609600" y="15240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Differentiate the following.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sp>
        <p:nvSpPr>
          <p:cNvPr id="858119" name="Text Box 7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graphicFrame>
        <p:nvGraphicFramePr>
          <p:cNvPr id="35846" name="Object 9"/>
          <p:cNvGraphicFramePr>
            <a:graphicFrameLocks noChangeAspect="1"/>
          </p:cNvGraphicFramePr>
          <p:nvPr/>
        </p:nvGraphicFramePr>
        <p:xfrm>
          <a:off x="3533775" y="2095500"/>
          <a:ext cx="20383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2" name="Equation" r:id="rId4" imgW="1358310" imgH="241195" progId="Equation.3">
                  <p:embed/>
                </p:oleObj>
              </mc:Choice>
              <mc:Fallback>
                <p:oleObj name="Equation" r:id="rId4" imgW="1358310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2095500"/>
                        <a:ext cx="20383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8122" name="Object 10"/>
          <p:cNvGraphicFramePr>
            <a:graphicFrameLocks noChangeAspect="1"/>
          </p:cNvGraphicFramePr>
          <p:nvPr/>
        </p:nvGraphicFramePr>
        <p:xfrm>
          <a:off x="1447800" y="3105150"/>
          <a:ext cx="4152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3" name="Equation" r:id="rId6" imgW="2768600" imgH="393700" progId="Equation.3">
                  <p:embed/>
                </p:oleObj>
              </mc:Choice>
              <mc:Fallback>
                <p:oleObj name="Equation" r:id="rId6" imgW="27686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105150"/>
                        <a:ext cx="41529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8123" name="Object 11"/>
          <p:cNvGraphicFramePr>
            <a:graphicFrameLocks noChangeAspect="1"/>
          </p:cNvGraphicFramePr>
          <p:nvPr/>
        </p:nvGraphicFramePr>
        <p:xfrm>
          <a:off x="1447800" y="4019550"/>
          <a:ext cx="50482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4" name="Equation" r:id="rId8" imgW="3365500" imgH="393700" progId="Equation.3">
                  <p:embed/>
                </p:oleObj>
              </mc:Choice>
              <mc:Fallback>
                <p:oleObj name="Equation" r:id="rId8" imgW="33655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19550"/>
                        <a:ext cx="50482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8124" name="Object 12"/>
          <p:cNvGraphicFramePr>
            <a:graphicFrameLocks noChangeAspect="1"/>
          </p:cNvGraphicFramePr>
          <p:nvPr/>
        </p:nvGraphicFramePr>
        <p:xfrm>
          <a:off x="4176713" y="4819650"/>
          <a:ext cx="2781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5" name="Equation" r:id="rId10" imgW="1854200" imgH="393700" progId="Equation.3">
                  <p:embed/>
                </p:oleObj>
              </mc:Choice>
              <mc:Fallback>
                <p:oleObj name="Equation" r:id="rId10" imgW="1854200" imgH="393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4819650"/>
                        <a:ext cx="2781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8125" name="Object 13"/>
          <p:cNvGraphicFramePr>
            <a:graphicFrameLocks noChangeAspect="1"/>
          </p:cNvGraphicFramePr>
          <p:nvPr/>
        </p:nvGraphicFramePr>
        <p:xfrm>
          <a:off x="4176713" y="5581650"/>
          <a:ext cx="23431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6" name="Equation" r:id="rId12" imgW="1562100" imgH="393700" progId="Equation.3">
                  <p:embed/>
                </p:oleObj>
              </mc:Choice>
              <mc:Fallback>
                <p:oleObj name="Equation" r:id="rId12" imgW="1562100" imgH="393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5581650"/>
                        <a:ext cx="23431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8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8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8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8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Differentiating Cosine in Application</a:t>
            </a:r>
            <a:endParaRPr lang="en-US" sz="3600" i="1">
              <a:latin typeface="Bookman Old Style" charset="0"/>
              <a:cs typeface="+mn-cs"/>
            </a:endParaRPr>
          </a:p>
        </p:txBody>
      </p:sp>
      <p:sp>
        <p:nvSpPr>
          <p:cNvPr id="859140" name="Text Box 4" descr="Blue tissue paper"/>
          <p:cNvSpPr txBox="1">
            <a:spLocks noChangeArrowheads="1"/>
          </p:cNvSpPr>
          <p:nvPr/>
        </p:nvSpPr>
        <p:spPr bwMode="auto">
          <a:xfrm>
            <a:off x="152400" y="1066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EXAMPLE</a:t>
            </a:r>
          </a:p>
        </p:txBody>
      </p:sp>
      <p:sp>
        <p:nvSpPr>
          <p:cNvPr id="859141" name="Text Box 5" descr="Blue tissue paper"/>
          <p:cNvSpPr txBox="1">
            <a:spLocks noChangeArrowheads="1"/>
          </p:cNvSpPr>
          <p:nvPr/>
        </p:nvSpPr>
        <p:spPr bwMode="auto">
          <a:xfrm>
            <a:off x="152400" y="3276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SOLUTION</a:t>
            </a:r>
          </a:p>
        </p:txBody>
      </p:sp>
      <p:sp>
        <p:nvSpPr>
          <p:cNvPr id="859142" name="Text Box 6" descr="Blue tissue paper"/>
          <p:cNvSpPr txBox="1">
            <a:spLocks noChangeArrowheads="1"/>
          </p:cNvSpPr>
          <p:nvPr/>
        </p:nvSpPr>
        <p:spPr bwMode="auto">
          <a:xfrm>
            <a:off x="609600" y="15240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Suppose that a person</a:t>
            </a:r>
            <a:r>
              <a:rPr lang="ja-JP" altLang="en-US" sz="2000" smtClean="0">
                <a:latin typeface="Arial"/>
                <a:cs typeface="+mn-cs"/>
              </a:rPr>
              <a:t>’</a:t>
            </a:r>
            <a:r>
              <a:rPr lang="en-US" sz="2000" smtClean="0">
                <a:latin typeface="Times New Roman" charset="0"/>
                <a:cs typeface="+mn-cs"/>
              </a:rPr>
              <a:t>s blood pressure </a:t>
            </a:r>
            <a:r>
              <a:rPr lang="en-US" sz="2000" i="1" smtClean="0">
                <a:latin typeface="Times New Roman" charset="0"/>
                <a:cs typeface="+mn-cs"/>
              </a:rPr>
              <a:t>P</a:t>
            </a:r>
            <a:r>
              <a:rPr lang="en-US" sz="2000" smtClean="0">
                <a:latin typeface="Times New Roman" charset="0"/>
                <a:cs typeface="+mn-cs"/>
              </a:rPr>
              <a:t> at time 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 (in seconds) is given by         </a:t>
            </a:r>
            <a:r>
              <a:rPr lang="en-US" sz="2000" i="1" smtClean="0">
                <a:latin typeface="Times New Roman" charset="0"/>
                <a:cs typeface="+mn-cs"/>
              </a:rPr>
              <a:t>P</a:t>
            </a:r>
            <a:r>
              <a:rPr lang="en-US" sz="2000" smtClean="0">
                <a:latin typeface="Times New Roman" charset="0"/>
                <a:cs typeface="+mn-cs"/>
              </a:rPr>
              <a:t> = 100 + 20cos 6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sp>
        <p:nvSpPr>
          <p:cNvPr id="859143" name="Text Box 7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graphicFrame>
        <p:nvGraphicFramePr>
          <p:cNvPr id="859145" name="Object 9"/>
          <p:cNvGraphicFramePr>
            <a:graphicFrameLocks noChangeAspect="1"/>
          </p:cNvGraphicFramePr>
          <p:nvPr/>
        </p:nvGraphicFramePr>
        <p:xfrm>
          <a:off x="1600200" y="4724400"/>
          <a:ext cx="1752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9" name="Equation" r:id="rId4" imgW="1167893" imgH="177723" progId="Equation.3">
                  <p:embed/>
                </p:oleObj>
              </mc:Choice>
              <mc:Fallback>
                <p:oleObj name="Equation" r:id="rId4" imgW="1167893" imgH="17772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724400"/>
                        <a:ext cx="17526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9146" name="Text Box 10" descr="Blue tissue paper"/>
          <p:cNvSpPr txBox="1">
            <a:spLocks noChangeArrowheads="1"/>
          </p:cNvSpPr>
          <p:nvPr/>
        </p:nvSpPr>
        <p:spPr bwMode="auto">
          <a:xfrm>
            <a:off x="609600" y="2193925"/>
            <a:ext cx="838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Find the maximum value of </a:t>
            </a:r>
            <a:r>
              <a:rPr lang="en-US" sz="2000" i="1" smtClean="0">
                <a:latin typeface="Times New Roman" charset="0"/>
                <a:cs typeface="+mn-cs"/>
              </a:rPr>
              <a:t>P</a:t>
            </a:r>
            <a:r>
              <a:rPr lang="en-US" sz="2000" smtClean="0">
                <a:latin typeface="Times New Roman" charset="0"/>
                <a:cs typeface="+mn-cs"/>
              </a:rPr>
              <a:t> (called the systolic pressure) and the minimum value of </a:t>
            </a:r>
            <a:r>
              <a:rPr lang="en-US" sz="2000" i="1" smtClean="0">
                <a:latin typeface="Times New Roman" charset="0"/>
                <a:cs typeface="+mn-cs"/>
              </a:rPr>
              <a:t>P</a:t>
            </a:r>
            <a:r>
              <a:rPr lang="en-US" sz="2000" smtClean="0">
                <a:latin typeface="Times New Roman" charset="0"/>
                <a:cs typeface="+mn-cs"/>
              </a:rPr>
              <a:t> (called the diastolic pressure) and give one or two values of 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 where these maximum and minimum values of </a:t>
            </a:r>
            <a:r>
              <a:rPr lang="en-US" sz="2000" i="1" smtClean="0">
                <a:latin typeface="Times New Roman" charset="0"/>
                <a:cs typeface="+mn-cs"/>
              </a:rPr>
              <a:t>P</a:t>
            </a:r>
            <a:r>
              <a:rPr lang="en-US" sz="2000" smtClean="0">
                <a:latin typeface="Times New Roman" charset="0"/>
                <a:cs typeface="+mn-cs"/>
              </a:rPr>
              <a:t> occur.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sp>
        <p:nvSpPr>
          <p:cNvPr id="859147" name="Text Box 11" descr="Blue tissue paper"/>
          <p:cNvSpPr txBox="1">
            <a:spLocks noChangeArrowheads="1"/>
          </p:cNvSpPr>
          <p:nvPr/>
        </p:nvSpPr>
        <p:spPr bwMode="auto">
          <a:xfrm>
            <a:off x="609600" y="3641725"/>
            <a:ext cx="838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The maximum value of </a:t>
            </a:r>
            <a:r>
              <a:rPr lang="en-US" sz="2000" i="1" smtClean="0">
                <a:latin typeface="Times New Roman" charset="0"/>
                <a:cs typeface="+mn-cs"/>
              </a:rPr>
              <a:t>P</a:t>
            </a:r>
            <a:r>
              <a:rPr lang="en-US" sz="2000" smtClean="0">
                <a:latin typeface="Times New Roman" charset="0"/>
                <a:cs typeface="+mn-cs"/>
              </a:rPr>
              <a:t> and the minimum value of </a:t>
            </a:r>
            <a:r>
              <a:rPr lang="en-US" sz="2000" i="1" smtClean="0">
                <a:latin typeface="Times New Roman" charset="0"/>
                <a:cs typeface="+mn-cs"/>
              </a:rPr>
              <a:t>P</a:t>
            </a:r>
            <a:r>
              <a:rPr lang="en-US" sz="2000" smtClean="0">
                <a:latin typeface="Times New Roman" charset="0"/>
                <a:cs typeface="+mn-cs"/>
              </a:rPr>
              <a:t> will occur where the function has relative minima and maxima.  These relative extrema occur where the value of the first derivative is zero.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sp>
        <p:nvSpPr>
          <p:cNvPr id="859148" name="Text Box 12" descr="Blue tissue paper"/>
          <p:cNvSpPr txBox="1">
            <a:spLocks noChangeArrowheads="1"/>
          </p:cNvSpPr>
          <p:nvPr/>
        </p:nvSpPr>
        <p:spPr bwMode="auto">
          <a:xfrm>
            <a:off x="5565775" y="4632325"/>
            <a:ext cx="289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This is the given function.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59149" name="Object 13"/>
          <p:cNvGraphicFramePr>
            <a:graphicFrameLocks noChangeAspect="1"/>
          </p:cNvGraphicFramePr>
          <p:nvPr/>
        </p:nvGraphicFramePr>
        <p:xfrm>
          <a:off x="1544638" y="5154613"/>
          <a:ext cx="28384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0" name="Equation" r:id="rId6" imgW="1892300" imgH="215900" progId="Equation.3">
                  <p:embed/>
                </p:oleObj>
              </mc:Choice>
              <mc:Fallback>
                <p:oleObj name="Equation" r:id="rId6" imgW="1892300" imgH="215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5154613"/>
                        <a:ext cx="28384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9150" name="Text Box 14" descr="Blue tissue paper"/>
          <p:cNvSpPr txBox="1">
            <a:spLocks noChangeArrowheads="1"/>
          </p:cNvSpPr>
          <p:nvPr/>
        </p:nvSpPr>
        <p:spPr bwMode="auto">
          <a:xfrm>
            <a:off x="5565775" y="5089525"/>
            <a:ext cx="159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Differentiate.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59151" name="Object 15"/>
          <p:cNvGraphicFramePr>
            <a:graphicFrameLocks noChangeAspect="1"/>
          </p:cNvGraphicFramePr>
          <p:nvPr/>
        </p:nvGraphicFramePr>
        <p:xfrm>
          <a:off x="762000" y="5575300"/>
          <a:ext cx="1409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1" name="Equation" r:id="rId8" imgW="939392" imgH="177723" progId="Equation.3">
                  <p:embed/>
                </p:oleObj>
              </mc:Choice>
              <mc:Fallback>
                <p:oleObj name="Equation" r:id="rId8" imgW="939392" imgH="177723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575300"/>
                        <a:ext cx="1409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9152" name="Text Box 16" descr="Blue tissue paper"/>
          <p:cNvSpPr txBox="1">
            <a:spLocks noChangeArrowheads="1"/>
          </p:cNvSpPr>
          <p:nvPr/>
        </p:nvSpPr>
        <p:spPr bwMode="auto">
          <a:xfrm>
            <a:off x="5565775" y="5486400"/>
            <a:ext cx="197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Set </a:t>
            </a:r>
            <a:r>
              <a:rPr lang="en-US" sz="2000" i="1" smtClean="0">
                <a:latin typeface="Times New Roman" charset="0"/>
                <a:cs typeface="+mn-cs"/>
              </a:rPr>
              <a:t>P</a:t>
            </a:r>
            <a:r>
              <a:rPr lang="el-GR" sz="2000" smtClean="0">
                <a:latin typeface="Times New Roman" charset="0"/>
                <a:cs typeface="Times New Roman" charset="0"/>
              </a:rPr>
              <a:t>΄</a:t>
            </a:r>
            <a:r>
              <a:rPr lang="en-US" sz="2000" smtClean="0">
                <a:latin typeface="Times New Roman" charset="0"/>
                <a:cs typeface="Times New Roman" charset="0"/>
              </a:rPr>
              <a:t> equal to 0.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59153" name="Object 17"/>
          <p:cNvGraphicFramePr>
            <a:graphicFrameLocks noChangeAspect="1"/>
          </p:cNvGraphicFramePr>
          <p:nvPr/>
        </p:nvGraphicFramePr>
        <p:xfrm>
          <a:off x="1270000" y="5959475"/>
          <a:ext cx="8953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2" name="Equation" r:id="rId10" imgW="596641" imgH="177723" progId="Equation.3">
                  <p:embed/>
                </p:oleObj>
              </mc:Choice>
              <mc:Fallback>
                <p:oleObj name="Equation" r:id="rId10" imgW="596641" imgH="177723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5959475"/>
                        <a:ext cx="8953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9154" name="Text Box 18" descr="Blue tissue paper"/>
          <p:cNvSpPr txBox="1">
            <a:spLocks noChangeArrowheads="1"/>
          </p:cNvSpPr>
          <p:nvPr/>
        </p:nvSpPr>
        <p:spPr bwMode="auto">
          <a:xfrm>
            <a:off x="5565775" y="5867400"/>
            <a:ext cx="182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Divide by -120.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9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9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9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9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9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9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9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9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9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9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9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9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9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9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9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59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9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9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9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9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9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9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9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9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9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9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5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5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5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47" grpId="0"/>
      <p:bldP spid="859148" grpId="0"/>
      <p:bldP spid="859150" grpId="0"/>
      <p:bldP spid="859152" grpId="0"/>
      <p:bldP spid="8591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Differentiating Cosine in Application</a:t>
            </a:r>
            <a:endParaRPr lang="en-US" sz="3600" i="1">
              <a:latin typeface="Bookman Old Style" charset="0"/>
              <a:cs typeface="+mn-cs"/>
            </a:endParaRPr>
          </a:p>
        </p:txBody>
      </p:sp>
      <p:sp>
        <p:nvSpPr>
          <p:cNvPr id="860164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sp>
        <p:nvSpPr>
          <p:cNvPr id="860166" name="Text Box 6" descr="Blue tissue paper"/>
          <p:cNvSpPr txBox="1">
            <a:spLocks noChangeArrowheads="1"/>
          </p:cNvSpPr>
          <p:nvPr/>
        </p:nvSpPr>
        <p:spPr bwMode="auto">
          <a:xfrm>
            <a:off x="609600" y="16764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Notice that sin6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 = 0 when 6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 = 0</a:t>
            </a:r>
            <a:r>
              <a:rPr lang="en-US" sz="2000" smtClean="0">
                <a:latin typeface="Times New Roman" charset="0"/>
                <a:cs typeface="Times New Roman" charset="0"/>
              </a:rPr>
              <a:t>, </a:t>
            </a:r>
            <a:r>
              <a:rPr lang="el-GR" sz="2000" smtClean="0">
                <a:latin typeface="Times New Roman" charset="0"/>
                <a:cs typeface="Times New Roman" charset="0"/>
              </a:rPr>
              <a:t>π</a:t>
            </a:r>
            <a:r>
              <a:rPr lang="en-US" sz="2000" smtClean="0">
                <a:latin typeface="Times New Roman" charset="0"/>
                <a:cs typeface="Times New Roman" charset="0"/>
              </a:rPr>
              <a:t>, 2</a:t>
            </a:r>
            <a:r>
              <a:rPr lang="el-GR" sz="2000" smtClean="0">
                <a:latin typeface="Times New Roman" charset="0"/>
                <a:cs typeface="Times New Roman" charset="0"/>
              </a:rPr>
              <a:t>π</a:t>
            </a:r>
            <a:r>
              <a:rPr lang="en-US" sz="2000" smtClean="0">
                <a:latin typeface="Times New Roman" charset="0"/>
                <a:cs typeface="Times New Roman" charset="0"/>
              </a:rPr>
              <a:t>, 3</a:t>
            </a:r>
            <a:r>
              <a:rPr lang="el-GR" sz="2000" smtClean="0">
                <a:latin typeface="Times New Roman" charset="0"/>
                <a:cs typeface="Times New Roman" charset="0"/>
              </a:rPr>
              <a:t>π</a:t>
            </a:r>
            <a:r>
              <a:rPr lang="en-US" sz="2000" smtClean="0">
                <a:latin typeface="Times New Roman" charset="0"/>
                <a:cs typeface="Times New Roman" charset="0"/>
              </a:rPr>
              <a:t>,...  That is, when </a:t>
            </a:r>
            <a:r>
              <a:rPr lang="en-US" sz="2000" i="1" smtClean="0">
                <a:latin typeface="Times New Roman" charset="0"/>
                <a:cs typeface="Times New Roman" charset="0"/>
              </a:rPr>
              <a:t>t</a:t>
            </a:r>
            <a:r>
              <a:rPr lang="en-US" sz="2000" smtClean="0">
                <a:latin typeface="Times New Roman" charset="0"/>
                <a:cs typeface="Times New Roman" charset="0"/>
              </a:rPr>
              <a:t> = 0, </a:t>
            </a:r>
            <a:r>
              <a:rPr lang="el-GR" sz="2000" smtClean="0">
                <a:latin typeface="Times New Roman" charset="0"/>
                <a:cs typeface="Times New Roman" charset="0"/>
              </a:rPr>
              <a:t>π</a:t>
            </a:r>
            <a:r>
              <a:rPr lang="en-US" sz="2000" smtClean="0">
                <a:latin typeface="Times New Roman" charset="0"/>
                <a:cs typeface="Times New Roman" charset="0"/>
              </a:rPr>
              <a:t>/6, </a:t>
            </a:r>
            <a:r>
              <a:rPr lang="el-GR" sz="2000" smtClean="0">
                <a:latin typeface="Times New Roman" charset="0"/>
                <a:cs typeface="Times New Roman" charset="0"/>
              </a:rPr>
              <a:t>π</a:t>
            </a:r>
            <a:r>
              <a:rPr lang="en-US" sz="2000" smtClean="0">
                <a:latin typeface="Times New Roman" charset="0"/>
                <a:cs typeface="Times New Roman" charset="0"/>
              </a:rPr>
              <a:t>/3, </a:t>
            </a:r>
            <a:r>
              <a:rPr lang="el-GR" sz="2000" smtClean="0">
                <a:latin typeface="Times New Roman" charset="0"/>
                <a:cs typeface="Times New Roman" charset="0"/>
              </a:rPr>
              <a:t>π</a:t>
            </a:r>
            <a:r>
              <a:rPr lang="en-US" sz="2000" smtClean="0">
                <a:latin typeface="Times New Roman" charset="0"/>
                <a:cs typeface="Times New Roman" charset="0"/>
              </a:rPr>
              <a:t>/2,...  Now we can evaluate the original function at these values for </a:t>
            </a:r>
            <a:r>
              <a:rPr lang="en-US" sz="2000" i="1" smtClean="0">
                <a:latin typeface="Times New Roman" charset="0"/>
                <a:cs typeface="Times New Roman" charset="0"/>
              </a:rPr>
              <a:t>t</a:t>
            </a:r>
            <a:r>
              <a:rPr lang="en-US" sz="2000" smtClean="0">
                <a:latin typeface="Times New Roman" charset="0"/>
                <a:cs typeface="Times New Roman" charset="0"/>
              </a:rPr>
              <a:t>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sp>
        <p:nvSpPr>
          <p:cNvPr id="860167" name="Text Box 7" descr="Blue tissue paper"/>
          <p:cNvSpPr txBox="1">
            <a:spLocks noChangeArrowheads="1"/>
          </p:cNvSpPr>
          <p:nvPr/>
        </p:nvSpPr>
        <p:spPr bwMode="auto">
          <a:xfrm>
            <a:off x="152400" y="1219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CONTINUED</a:t>
            </a:r>
          </a:p>
        </p:txBody>
      </p:sp>
      <p:graphicFrame>
        <p:nvGraphicFramePr>
          <p:cNvPr id="860168" name="Group 8"/>
          <p:cNvGraphicFramePr>
            <a:graphicFrameLocks noGrp="1"/>
          </p:cNvGraphicFramePr>
          <p:nvPr/>
        </p:nvGraphicFramePr>
        <p:xfrm>
          <a:off x="2590800" y="2671763"/>
          <a:ext cx="3962400" cy="1981200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</a:tblGrid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100 + 20cos6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π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/6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π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/3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π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/2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188" name="Text Box 28" descr="Blue tissue paper"/>
          <p:cNvSpPr txBox="1">
            <a:spLocks noChangeArrowheads="1"/>
          </p:cNvSpPr>
          <p:nvPr/>
        </p:nvSpPr>
        <p:spPr bwMode="auto">
          <a:xfrm>
            <a:off x="609600" y="4937125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Notice that the values of the function </a:t>
            </a:r>
            <a:r>
              <a:rPr lang="en-US" sz="2000" i="1" smtClean="0">
                <a:latin typeface="Times New Roman" charset="0"/>
                <a:cs typeface="+mn-cs"/>
              </a:rPr>
              <a:t>P</a:t>
            </a:r>
            <a:r>
              <a:rPr lang="en-US" sz="2000" smtClean="0">
                <a:latin typeface="Times New Roman" charset="0"/>
                <a:cs typeface="+mn-cs"/>
              </a:rPr>
              <a:t> cycle between 120 and 80.  Therefore, the maximum value of the function is 120 and the minimum value is 80.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000">
                <a:latin typeface="Bookman Old Style" charset="0"/>
                <a:cs typeface="+mn-cs"/>
              </a:rPr>
              <a:t>Application of Differentiating &amp; Integrating Sine</a:t>
            </a:r>
            <a:endParaRPr lang="en-US" sz="3000" i="1">
              <a:latin typeface="Bookman Old Style" charset="0"/>
              <a:cs typeface="+mn-cs"/>
            </a:endParaRPr>
          </a:p>
        </p:txBody>
      </p:sp>
      <p:sp>
        <p:nvSpPr>
          <p:cNvPr id="861188" name="Text Box 4" descr="Blue tissue paper"/>
          <p:cNvSpPr txBox="1">
            <a:spLocks noChangeArrowheads="1"/>
          </p:cNvSpPr>
          <p:nvPr/>
        </p:nvSpPr>
        <p:spPr bwMode="auto">
          <a:xfrm>
            <a:off x="152400" y="1066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EXAMPLE</a:t>
            </a:r>
          </a:p>
        </p:txBody>
      </p:sp>
      <p:sp>
        <p:nvSpPr>
          <p:cNvPr id="861189" name="Text Box 5" descr="Blue tissue paper"/>
          <p:cNvSpPr txBox="1">
            <a:spLocks noChangeArrowheads="1"/>
          </p:cNvSpPr>
          <p:nvPr/>
        </p:nvSpPr>
        <p:spPr bwMode="auto">
          <a:xfrm>
            <a:off x="609600" y="15240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(</a:t>
            </a:r>
            <a:r>
              <a:rPr lang="en-US" sz="2000" i="1" smtClean="0">
                <a:latin typeface="Times New Roman" charset="0"/>
                <a:cs typeface="+mn-cs"/>
              </a:rPr>
              <a:t>Average Temperature</a:t>
            </a:r>
            <a:r>
              <a:rPr lang="en-US" sz="2000" smtClean="0">
                <a:latin typeface="Times New Roman" charset="0"/>
                <a:cs typeface="+mn-cs"/>
              </a:rPr>
              <a:t>) The average weekly temperature in Washington, D.C.  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 weeks after the beginning of the year is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sp>
        <p:nvSpPr>
          <p:cNvPr id="861190" name="Text Box 6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graphicFrame>
        <p:nvGraphicFramePr>
          <p:cNvPr id="38917" name="Object 8"/>
          <p:cNvGraphicFramePr>
            <a:graphicFrameLocks noChangeAspect="1"/>
          </p:cNvGraphicFramePr>
          <p:nvPr/>
        </p:nvGraphicFramePr>
        <p:xfrm>
          <a:off x="3162300" y="2400300"/>
          <a:ext cx="28003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quation" r:id="rId4" imgW="1866900" imgH="431800" progId="Equation.3">
                  <p:embed/>
                </p:oleObj>
              </mc:Choice>
              <mc:Fallback>
                <p:oleObj name="Equation" r:id="rId4" imgW="18669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2400300"/>
                        <a:ext cx="28003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1193" name="Text Box 9" descr="Blue tissue paper"/>
          <p:cNvSpPr txBox="1">
            <a:spLocks noChangeArrowheads="1"/>
          </p:cNvSpPr>
          <p:nvPr/>
        </p:nvSpPr>
        <p:spPr bwMode="auto">
          <a:xfrm>
            <a:off x="609600" y="3260725"/>
            <a:ext cx="678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The graph of this function is sketched on the following slide.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sp>
        <p:nvSpPr>
          <p:cNvPr id="861194" name="Text Box 10" descr="Blue tissue paper"/>
          <p:cNvSpPr txBox="1">
            <a:spLocks noChangeArrowheads="1"/>
          </p:cNvSpPr>
          <p:nvPr/>
        </p:nvSpPr>
        <p:spPr bwMode="auto">
          <a:xfrm>
            <a:off x="609600" y="37338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(a) What is the average weekly temperature at week 18?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sp>
        <p:nvSpPr>
          <p:cNvPr id="861195" name="Text Box 11" descr="Blue tissue paper"/>
          <p:cNvSpPr txBox="1">
            <a:spLocks noChangeArrowheads="1"/>
          </p:cNvSpPr>
          <p:nvPr/>
        </p:nvSpPr>
        <p:spPr bwMode="auto">
          <a:xfrm>
            <a:off x="609600" y="4251325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(b) At week 20, how fast is the temperature changing?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000">
                <a:latin typeface="Bookman Old Style" charset="0"/>
                <a:cs typeface="+mn-cs"/>
              </a:rPr>
              <a:t>Application of Differentiating &amp; Integrating Sine</a:t>
            </a:r>
          </a:p>
        </p:txBody>
      </p:sp>
      <p:sp>
        <p:nvSpPr>
          <p:cNvPr id="862212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sp>
        <p:nvSpPr>
          <p:cNvPr id="862216" name="Text Box 8" descr="Blue tissue paper"/>
          <p:cNvSpPr txBox="1">
            <a:spLocks noChangeArrowheads="1"/>
          </p:cNvSpPr>
          <p:nvPr/>
        </p:nvSpPr>
        <p:spPr bwMode="auto">
          <a:xfrm>
            <a:off x="152400" y="1219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CONTINUED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599"/>
            <a:ext cx="4120921" cy="3963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49" y="1755501"/>
            <a:ext cx="3987051" cy="38070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000">
                <a:latin typeface="Bookman Old Style" charset="0"/>
                <a:cs typeface="+mn-cs"/>
              </a:rPr>
              <a:t>Application of Differentiating &amp; Integrating Sine</a:t>
            </a:r>
            <a:endParaRPr lang="en-US" sz="3000" i="1">
              <a:latin typeface="Bookman Old Style" charset="0"/>
              <a:cs typeface="+mn-cs"/>
            </a:endParaRPr>
          </a:p>
        </p:txBody>
      </p:sp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graphicFrame>
        <p:nvGraphicFramePr>
          <p:cNvPr id="863238" name="Object 6"/>
          <p:cNvGraphicFramePr>
            <a:graphicFrameLocks noChangeAspect="1"/>
          </p:cNvGraphicFramePr>
          <p:nvPr/>
        </p:nvGraphicFramePr>
        <p:xfrm>
          <a:off x="2190750" y="2876550"/>
          <a:ext cx="4743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9" name="Equation" r:id="rId3" imgW="3162300" imgH="457200" progId="Equation.3">
                  <p:embed/>
                </p:oleObj>
              </mc:Choice>
              <mc:Fallback>
                <p:oleObj name="Equation" r:id="rId3" imgW="31623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2876550"/>
                        <a:ext cx="47434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3239" name="Text Box 7" descr="Blue tissue paper"/>
          <p:cNvSpPr txBox="1">
            <a:spLocks noChangeArrowheads="1"/>
          </p:cNvSpPr>
          <p:nvPr/>
        </p:nvSpPr>
        <p:spPr bwMode="auto">
          <a:xfrm>
            <a:off x="609600" y="21336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(a) The time interval up to week 18 corresponds to 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 = 0 to 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 = 18.  The average value of  </a:t>
            </a:r>
            <a:r>
              <a:rPr lang="en-US" sz="2000" i="1" smtClean="0">
                <a:latin typeface="Times New Roman" charset="0"/>
                <a:cs typeface="+mn-cs"/>
              </a:rPr>
              <a:t>f</a:t>
            </a:r>
            <a:r>
              <a:rPr lang="en-US" sz="1000" smtClean="0">
                <a:latin typeface="Times New Roman" charset="0"/>
                <a:cs typeface="+mn-cs"/>
              </a:rPr>
              <a:t> </a:t>
            </a:r>
            <a:r>
              <a:rPr lang="en-US" sz="2000" smtClean="0">
                <a:latin typeface="Times New Roman" charset="0"/>
                <a:cs typeface="+mn-cs"/>
              </a:rPr>
              <a:t>(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) over this interval is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sp>
        <p:nvSpPr>
          <p:cNvPr id="863240" name="Text Box 8" descr="Blue tissue paper"/>
          <p:cNvSpPr txBox="1">
            <a:spLocks noChangeArrowheads="1"/>
          </p:cNvSpPr>
          <p:nvPr/>
        </p:nvSpPr>
        <p:spPr bwMode="auto">
          <a:xfrm>
            <a:off x="152400" y="1219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CONTINUED</a:t>
            </a:r>
          </a:p>
        </p:txBody>
      </p:sp>
      <p:sp>
        <p:nvSpPr>
          <p:cNvPr id="863241" name="Text Box 9" descr="Blue tissue paper"/>
          <p:cNvSpPr txBox="1">
            <a:spLocks noChangeArrowheads="1"/>
          </p:cNvSpPr>
          <p:nvPr/>
        </p:nvSpPr>
        <p:spPr bwMode="auto">
          <a:xfrm>
            <a:off x="152400" y="1676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SOLUTION</a:t>
            </a:r>
          </a:p>
        </p:txBody>
      </p:sp>
      <p:graphicFrame>
        <p:nvGraphicFramePr>
          <p:cNvPr id="863242" name="Object 10"/>
          <p:cNvGraphicFramePr>
            <a:graphicFrameLocks noChangeAspect="1"/>
          </p:cNvGraphicFramePr>
          <p:nvPr/>
        </p:nvGraphicFramePr>
        <p:xfrm>
          <a:off x="3646488" y="3673475"/>
          <a:ext cx="36004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0" name="Equation" r:id="rId6" imgW="2400300" imgH="533400" progId="Equation.3">
                  <p:embed/>
                </p:oleObj>
              </mc:Choice>
              <mc:Fallback>
                <p:oleObj name="Equation" r:id="rId6" imgW="2400300" imgH="533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3673475"/>
                        <a:ext cx="36004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3243" name="Object 11"/>
          <p:cNvGraphicFramePr>
            <a:graphicFrameLocks noChangeAspect="1"/>
          </p:cNvGraphicFramePr>
          <p:nvPr/>
        </p:nvGraphicFramePr>
        <p:xfrm>
          <a:off x="3646488" y="4648200"/>
          <a:ext cx="4838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1" name="Equation" r:id="rId8" imgW="3225800" imgH="457200" progId="Equation.3">
                  <p:embed/>
                </p:oleObj>
              </mc:Choice>
              <mc:Fallback>
                <p:oleObj name="Equation" r:id="rId8" imgW="322580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4648200"/>
                        <a:ext cx="4838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3244" name="Object 12"/>
          <p:cNvGraphicFramePr>
            <a:graphicFrameLocks noChangeAspect="1"/>
          </p:cNvGraphicFramePr>
          <p:nvPr/>
        </p:nvGraphicFramePr>
        <p:xfrm>
          <a:off x="3646488" y="5610225"/>
          <a:ext cx="36766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2" name="Equation" r:id="rId10" imgW="2451100" imgH="393700" progId="Equation.3">
                  <p:embed/>
                </p:oleObj>
              </mc:Choice>
              <mc:Fallback>
                <p:oleObj name="Equation" r:id="rId10" imgW="2451100" imgH="393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5610225"/>
                        <a:ext cx="36766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3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3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3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3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3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3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3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3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3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3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33400" y="14478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+mj-lt"/>
                <a:cs typeface="+mn-cs"/>
              </a:rPr>
              <a:t>§ 8.1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33400" y="2514600"/>
            <a:ext cx="8305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 sz="3200">
              <a:latin typeface="+mj-lt"/>
              <a:cs typeface="+mn-cs"/>
            </a:endParaRPr>
          </a:p>
          <a:p>
            <a:pPr marL="342900" indent="-342900">
              <a:defRPr/>
            </a:pPr>
            <a:r>
              <a:rPr lang="en-US" sz="3200" b="1">
                <a:latin typeface="+mj-lt"/>
                <a:cs typeface="+mn-cs"/>
              </a:rPr>
              <a:t>Radian Measure of Angles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528638"/>
            <a:ext cx="9144000" cy="385762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000">
                <a:latin typeface="Bookman Old Style" charset="0"/>
                <a:cs typeface="+mn-cs"/>
              </a:rPr>
              <a:t>Application of Differentiating &amp; Integrating Sine</a:t>
            </a:r>
            <a:endParaRPr lang="en-US" sz="3000" i="1">
              <a:latin typeface="Bookman Old Style" charset="0"/>
              <a:cs typeface="+mn-cs"/>
            </a:endParaRPr>
          </a:p>
        </p:txBody>
      </p:sp>
      <p:sp>
        <p:nvSpPr>
          <p:cNvPr id="864260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sp>
        <p:nvSpPr>
          <p:cNvPr id="864262" name="Text Box 6" descr="Blue tissue paper"/>
          <p:cNvSpPr txBox="1">
            <a:spLocks noChangeArrowheads="1"/>
          </p:cNvSpPr>
          <p:nvPr/>
        </p:nvSpPr>
        <p:spPr bwMode="auto">
          <a:xfrm>
            <a:off x="609600" y="1676400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Therefore, the average value of  </a:t>
            </a:r>
            <a:r>
              <a:rPr lang="en-US" sz="2000" i="1" smtClean="0">
                <a:latin typeface="Times New Roman" charset="0"/>
                <a:cs typeface="+mn-cs"/>
              </a:rPr>
              <a:t>f</a:t>
            </a:r>
            <a:r>
              <a:rPr lang="en-US" sz="1000" smtClean="0">
                <a:latin typeface="Times New Roman" charset="0"/>
                <a:cs typeface="+mn-cs"/>
              </a:rPr>
              <a:t> </a:t>
            </a:r>
            <a:r>
              <a:rPr lang="en-US" sz="2000" smtClean="0">
                <a:latin typeface="Times New Roman" charset="0"/>
                <a:cs typeface="+mn-cs"/>
              </a:rPr>
              <a:t>(</a:t>
            </a:r>
            <a:r>
              <a:rPr lang="en-US" sz="2000" i="1" smtClean="0">
                <a:latin typeface="Times New Roman" charset="0"/>
                <a:cs typeface="+mn-cs"/>
              </a:rPr>
              <a:t>t</a:t>
            </a:r>
            <a:r>
              <a:rPr lang="en-US" sz="2000" smtClean="0">
                <a:latin typeface="Times New Roman" charset="0"/>
                <a:cs typeface="+mn-cs"/>
              </a:rPr>
              <a:t>) is about 47.359 degrees.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sp>
        <p:nvSpPr>
          <p:cNvPr id="864263" name="Text Box 7" descr="Blue tissue paper"/>
          <p:cNvSpPr txBox="1">
            <a:spLocks noChangeArrowheads="1"/>
          </p:cNvSpPr>
          <p:nvPr/>
        </p:nvSpPr>
        <p:spPr bwMode="auto">
          <a:xfrm>
            <a:off x="152400" y="1219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CONTINUED</a:t>
            </a:r>
          </a:p>
        </p:txBody>
      </p:sp>
      <p:sp>
        <p:nvSpPr>
          <p:cNvPr id="864264" name="Text Box 8" descr="Blue tissue paper"/>
          <p:cNvSpPr txBox="1">
            <a:spLocks noChangeArrowheads="1"/>
          </p:cNvSpPr>
          <p:nvPr/>
        </p:nvSpPr>
        <p:spPr bwMode="auto">
          <a:xfrm>
            <a:off x="609600" y="22098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(b) To determine how fast the temperature is changing at week 20, we need to evaluate  </a:t>
            </a:r>
            <a:r>
              <a:rPr lang="en-US" sz="2000" i="1" smtClean="0">
                <a:latin typeface="Times New Roman" charset="0"/>
                <a:cs typeface="+mn-cs"/>
              </a:rPr>
              <a:t>f </a:t>
            </a:r>
            <a:r>
              <a:rPr lang="el-GR" sz="2000" smtClean="0">
                <a:latin typeface="Times New Roman" charset="0"/>
                <a:cs typeface="Times New Roman" charset="0"/>
              </a:rPr>
              <a:t>΄</a:t>
            </a:r>
            <a:r>
              <a:rPr lang="en-US" sz="2000" smtClean="0">
                <a:latin typeface="Times New Roman" charset="0"/>
                <a:cs typeface="+mn-cs"/>
              </a:rPr>
              <a:t>(20).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64265" name="Object 9"/>
          <p:cNvGraphicFramePr>
            <a:graphicFrameLocks noChangeAspect="1"/>
          </p:cNvGraphicFramePr>
          <p:nvPr/>
        </p:nvGraphicFramePr>
        <p:xfrm>
          <a:off x="1295400" y="2819400"/>
          <a:ext cx="2762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8" name="Equation" r:id="rId4" imgW="1841500" imgH="431800" progId="Equation.3">
                  <p:embed/>
                </p:oleObj>
              </mc:Choice>
              <mc:Fallback>
                <p:oleObj name="Equation" r:id="rId4" imgW="18415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19400"/>
                        <a:ext cx="27622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66" name="Text Box 10" descr="Blue tissue paper"/>
          <p:cNvSpPr txBox="1">
            <a:spLocks noChangeArrowheads="1"/>
          </p:cNvSpPr>
          <p:nvPr/>
        </p:nvSpPr>
        <p:spPr bwMode="auto">
          <a:xfrm>
            <a:off x="5565775" y="2895600"/>
            <a:ext cx="289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This is the given function.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64267" name="Object 11"/>
          <p:cNvGraphicFramePr>
            <a:graphicFrameLocks noChangeAspect="1"/>
          </p:cNvGraphicFramePr>
          <p:nvPr/>
        </p:nvGraphicFramePr>
        <p:xfrm>
          <a:off x="1243013" y="3543300"/>
          <a:ext cx="2819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9" name="Equation" r:id="rId6" imgW="1879600" imgH="431800" progId="Equation.3">
                  <p:embed/>
                </p:oleObj>
              </mc:Choice>
              <mc:Fallback>
                <p:oleObj name="Equation" r:id="rId6" imgW="1879600" imgH="431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3543300"/>
                        <a:ext cx="2819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68" name="Text Box 12" descr="Blue tissue paper"/>
          <p:cNvSpPr txBox="1">
            <a:spLocks noChangeArrowheads="1"/>
          </p:cNvSpPr>
          <p:nvPr/>
        </p:nvSpPr>
        <p:spPr bwMode="auto">
          <a:xfrm>
            <a:off x="5565775" y="3619500"/>
            <a:ext cx="159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Differentiate.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64269" name="Object 13"/>
          <p:cNvGraphicFramePr>
            <a:graphicFrameLocks noChangeAspect="1"/>
          </p:cNvGraphicFramePr>
          <p:nvPr/>
        </p:nvGraphicFramePr>
        <p:xfrm>
          <a:off x="1243013" y="4267200"/>
          <a:ext cx="25717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0" name="Equation" r:id="rId8" imgW="1714500" imgH="431800" progId="Equation.3">
                  <p:embed/>
                </p:oleObj>
              </mc:Choice>
              <mc:Fallback>
                <p:oleObj name="Equation" r:id="rId8" imgW="1714500" imgH="431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4267200"/>
                        <a:ext cx="25717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70" name="Text Box 14" descr="Blue tissue paper"/>
          <p:cNvSpPr txBox="1">
            <a:spLocks noChangeArrowheads="1"/>
          </p:cNvSpPr>
          <p:nvPr/>
        </p:nvSpPr>
        <p:spPr bwMode="auto">
          <a:xfrm>
            <a:off x="5565775" y="4343400"/>
            <a:ext cx="1139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Simplify.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64271" name="Object 15"/>
          <p:cNvGraphicFramePr>
            <a:graphicFrameLocks noChangeAspect="1"/>
          </p:cNvGraphicFramePr>
          <p:nvPr/>
        </p:nvGraphicFramePr>
        <p:xfrm>
          <a:off x="1087438" y="5029200"/>
          <a:ext cx="3600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1" name="Equation" r:id="rId10" imgW="2400300" imgH="431800" progId="Equation.3">
                  <p:embed/>
                </p:oleObj>
              </mc:Choice>
              <mc:Fallback>
                <p:oleObj name="Equation" r:id="rId10" imgW="2400300" imgH="431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5029200"/>
                        <a:ext cx="36004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72" name="Text Box 16" descr="Blue tissue paper"/>
          <p:cNvSpPr txBox="1">
            <a:spLocks noChangeArrowheads="1"/>
          </p:cNvSpPr>
          <p:nvPr/>
        </p:nvSpPr>
        <p:spPr bwMode="auto">
          <a:xfrm>
            <a:off x="5565775" y="5106988"/>
            <a:ext cx="197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Evaluate  </a:t>
            </a:r>
            <a:r>
              <a:rPr lang="en-US" sz="2000" i="1" smtClean="0">
                <a:latin typeface="Times New Roman" charset="0"/>
                <a:cs typeface="+mn-cs"/>
              </a:rPr>
              <a:t>f </a:t>
            </a:r>
            <a:r>
              <a:rPr lang="el-GR" sz="2000" smtClean="0">
                <a:latin typeface="Times New Roman" charset="0"/>
                <a:cs typeface="Times New Roman" charset="0"/>
              </a:rPr>
              <a:t>΄</a:t>
            </a:r>
            <a:r>
              <a:rPr lang="en-US" sz="2000" smtClean="0">
                <a:latin typeface="Times New Roman" charset="0"/>
                <a:cs typeface="+mn-cs"/>
              </a:rPr>
              <a:t>(20).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sp>
        <p:nvSpPr>
          <p:cNvPr id="864273" name="Text Box 17" descr="Blue tissue paper"/>
          <p:cNvSpPr txBox="1">
            <a:spLocks noChangeArrowheads="1"/>
          </p:cNvSpPr>
          <p:nvPr/>
        </p:nvSpPr>
        <p:spPr bwMode="auto">
          <a:xfrm>
            <a:off x="609600" y="5851525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Therefore, the temperature is changing at a rate of 1.579 degrees per week.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4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4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4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4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4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4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4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4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4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4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4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4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4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4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4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4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4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4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64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4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4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4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4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4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64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64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4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6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6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64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64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6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6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6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6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6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64" grpId="0"/>
      <p:bldP spid="864266" grpId="0"/>
      <p:bldP spid="864268" grpId="0"/>
      <p:bldP spid="864270" grpId="0"/>
      <p:bldP spid="8642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ChangeArrowheads="1"/>
          </p:cNvSpPr>
          <p:nvPr/>
        </p:nvSpPr>
        <p:spPr bwMode="auto">
          <a:xfrm>
            <a:off x="533400" y="14478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latin typeface="+mj-lt"/>
                <a:cs typeface="+mn-cs"/>
              </a:rPr>
              <a:t>§ 8.4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533400" y="2514600"/>
            <a:ext cx="8305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3200">
              <a:latin typeface="+mj-lt"/>
              <a:cs typeface="+mn-cs"/>
            </a:endParaRPr>
          </a:p>
          <a:p>
            <a:pPr>
              <a:defRPr/>
            </a:pPr>
            <a:r>
              <a:rPr lang="en-US" sz="3200" b="1">
                <a:latin typeface="+mj-lt"/>
                <a:cs typeface="+mn-cs"/>
              </a:rPr>
              <a:t>The Tangent and Other Trigonometric Functions</a:t>
            </a:r>
            <a:endParaRPr lang="en-US" sz="3200" b="1" i="1">
              <a:latin typeface="+mj-lt"/>
              <a:cs typeface="+mn-cs"/>
            </a:endParaRPr>
          </a:p>
        </p:txBody>
      </p:sp>
      <p:sp>
        <p:nvSpPr>
          <p:cNvPr id="865284" name="Text Box 4"/>
          <p:cNvSpPr txBox="1">
            <a:spLocks noChangeArrowheads="1"/>
          </p:cNvSpPr>
          <p:nvPr/>
        </p:nvSpPr>
        <p:spPr bwMode="auto">
          <a:xfrm>
            <a:off x="0" y="528638"/>
            <a:ext cx="9144000" cy="385762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Text Box 2" descr="Blue tissue paper"/>
          <p:cNvSpPr txBox="1">
            <a:spLocks noChangeArrowheads="1"/>
          </p:cNvSpPr>
          <p:nvPr/>
        </p:nvSpPr>
        <p:spPr bwMode="auto">
          <a:xfrm>
            <a:off x="1447800" y="2895600"/>
            <a:ext cx="67056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Other Trigonometric Functions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Other Trigonometric Identities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Applications of  Tangent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Derivative Rules for Tangent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Differentiating Tangent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The Graph of Tangent</a:t>
            </a:r>
          </a:p>
        </p:txBody>
      </p:sp>
      <p:sp>
        <p:nvSpPr>
          <p:cNvPr id="86630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3038" y="1371600"/>
            <a:ext cx="442436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smtClean="0">
                <a:cs typeface="+mj-cs"/>
              </a:rPr>
              <a:t>Section Outline</a:t>
            </a:r>
          </a:p>
        </p:txBody>
      </p:sp>
      <p:sp>
        <p:nvSpPr>
          <p:cNvPr id="866308" name="Text Box 4"/>
          <p:cNvSpPr txBox="1">
            <a:spLocks noChangeArrowheads="1"/>
          </p:cNvSpPr>
          <p:nvPr/>
        </p:nvSpPr>
        <p:spPr bwMode="auto">
          <a:xfrm>
            <a:off x="0" y="528638"/>
            <a:ext cx="9144000" cy="385762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Other Trigonometric Functions</a:t>
            </a:r>
          </a:p>
        </p:txBody>
      </p:sp>
      <p:sp>
        <p:nvSpPr>
          <p:cNvPr id="867332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sp>
        <p:nvSpPr>
          <p:cNvPr id="867335" name="Rectangle 7" descr="Blue tissue paper"/>
          <p:cNvSpPr>
            <a:spLocks noChangeArrowheads="1"/>
          </p:cNvSpPr>
          <p:nvPr/>
        </p:nvSpPr>
        <p:spPr bwMode="auto">
          <a:xfrm>
            <a:off x="914400" y="1676400"/>
            <a:ext cx="731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>
                <a:latin typeface="Times New Roman" charset="0"/>
                <a:cs typeface="+mn-cs"/>
              </a:rPr>
              <a:t>Certain functions involving the sine and cosine functions occur so frequently in applications that they have been given special names. The </a:t>
            </a:r>
            <a:r>
              <a:rPr lang="en-US" sz="2000" i="1">
                <a:latin typeface="Times New Roman" charset="0"/>
                <a:cs typeface="+mn-cs"/>
              </a:rPr>
              <a:t>tangent</a:t>
            </a:r>
            <a:r>
              <a:rPr lang="en-US" sz="2000">
                <a:latin typeface="Times New Roman" charset="0"/>
                <a:cs typeface="+mn-cs"/>
              </a:rPr>
              <a:t> (tan), </a:t>
            </a:r>
            <a:r>
              <a:rPr lang="en-US" sz="2000" i="1">
                <a:latin typeface="Times New Roman" charset="0"/>
                <a:cs typeface="+mn-cs"/>
              </a:rPr>
              <a:t>cotangent</a:t>
            </a:r>
            <a:r>
              <a:rPr lang="en-US" sz="2000">
                <a:latin typeface="Times New Roman" charset="0"/>
                <a:cs typeface="+mn-cs"/>
              </a:rPr>
              <a:t> (cot), </a:t>
            </a:r>
            <a:r>
              <a:rPr lang="en-US" sz="2000" i="1">
                <a:latin typeface="Times New Roman" charset="0"/>
                <a:cs typeface="+mn-cs"/>
              </a:rPr>
              <a:t>secant</a:t>
            </a:r>
            <a:r>
              <a:rPr lang="en-US" sz="2000">
                <a:latin typeface="Times New Roman" charset="0"/>
                <a:cs typeface="+mn-cs"/>
              </a:rPr>
              <a:t> (sec), and </a:t>
            </a:r>
            <a:r>
              <a:rPr lang="en-US" sz="2000" i="1">
                <a:latin typeface="Times New Roman" charset="0"/>
                <a:cs typeface="+mn-cs"/>
              </a:rPr>
              <a:t>cosecant</a:t>
            </a:r>
            <a:r>
              <a:rPr lang="en-US" sz="2000">
                <a:latin typeface="Times New Roman" charset="0"/>
                <a:cs typeface="+mn-cs"/>
              </a:rPr>
              <a:t> (csc) are such functions and are defined as follows: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131982"/>
              </p:ext>
            </p:extLst>
          </p:nvPr>
        </p:nvGraphicFramePr>
        <p:xfrm>
          <a:off x="2514600" y="3416299"/>
          <a:ext cx="3962400" cy="2359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Equation" r:id="rId4" imgW="1726920" imgH="1028520" progId="Equation.DSMT4">
                  <p:embed/>
                </p:oleObj>
              </mc:Choice>
              <mc:Fallback>
                <p:oleObj name="Equation" r:id="rId4" imgW="172692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4600" y="3416299"/>
                        <a:ext cx="3962400" cy="2359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Other Trigonometric Identities</a:t>
            </a:r>
          </a:p>
        </p:txBody>
      </p:sp>
      <p:sp>
        <p:nvSpPr>
          <p:cNvPr id="868356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1167765"/>
            <a:ext cx="8755380" cy="737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2028825"/>
            <a:ext cx="8772525" cy="94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57525"/>
            <a:ext cx="8743950" cy="1057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7" y="4343400"/>
            <a:ext cx="3895725" cy="1800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Applications of Tangent</a:t>
            </a:r>
            <a:endParaRPr lang="en-US" sz="3600" i="1">
              <a:latin typeface="Bookman Old Style" charset="0"/>
              <a:cs typeface="+mn-cs"/>
            </a:endParaRPr>
          </a:p>
        </p:txBody>
      </p:sp>
      <p:sp>
        <p:nvSpPr>
          <p:cNvPr id="869380" name="Text Box 4" descr="Blue tissue paper"/>
          <p:cNvSpPr txBox="1">
            <a:spLocks noChangeArrowheads="1"/>
          </p:cNvSpPr>
          <p:nvPr/>
        </p:nvSpPr>
        <p:spPr bwMode="auto">
          <a:xfrm>
            <a:off x="152400" y="1066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EXAMPLE</a:t>
            </a:r>
          </a:p>
        </p:txBody>
      </p:sp>
      <p:sp>
        <p:nvSpPr>
          <p:cNvPr id="869381" name="Text Box 5" descr="Blue tissue paper"/>
          <p:cNvSpPr txBox="1">
            <a:spLocks noChangeArrowheads="1"/>
          </p:cNvSpPr>
          <p:nvPr/>
        </p:nvSpPr>
        <p:spPr bwMode="auto">
          <a:xfrm>
            <a:off x="152400" y="4267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SOLUTION</a:t>
            </a:r>
          </a:p>
        </p:txBody>
      </p:sp>
      <p:sp>
        <p:nvSpPr>
          <p:cNvPr id="869382" name="Text Box 6" descr="Blue tissue paper"/>
          <p:cNvSpPr txBox="1">
            <a:spLocks noChangeArrowheads="1"/>
          </p:cNvSpPr>
          <p:nvPr/>
        </p:nvSpPr>
        <p:spPr bwMode="auto">
          <a:xfrm>
            <a:off x="609600" y="15240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Find the width of a river at points </a:t>
            </a:r>
            <a:r>
              <a:rPr lang="en-US" sz="2000" i="1" smtClean="0">
                <a:latin typeface="Times New Roman" charset="0"/>
                <a:cs typeface="+mn-cs"/>
              </a:rPr>
              <a:t>A</a:t>
            </a:r>
            <a:r>
              <a:rPr lang="en-US" sz="2000" smtClean="0">
                <a:latin typeface="Times New Roman" charset="0"/>
                <a:cs typeface="+mn-cs"/>
              </a:rPr>
              <a:t> and </a:t>
            </a:r>
            <a:r>
              <a:rPr lang="en-US" sz="2000" i="1" smtClean="0">
                <a:latin typeface="Times New Roman" charset="0"/>
                <a:cs typeface="+mn-cs"/>
              </a:rPr>
              <a:t>B</a:t>
            </a:r>
            <a:r>
              <a:rPr lang="en-US" sz="2000" smtClean="0">
                <a:latin typeface="Times New Roman" charset="0"/>
                <a:cs typeface="+mn-cs"/>
              </a:rPr>
              <a:t> if the angle </a:t>
            </a:r>
            <a:r>
              <a:rPr lang="en-US" sz="2000" i="1" smtClean="0">
                <a:latin typeface="Times New Roman" charset="0"/>
                <a:cs typeface="+mn-cs"/>
              </a:rPr>
              <a:t>BAC</a:t>
            </a:r>
            <a:r>
              <a:rPr lang="en-US" sz="2000" smtClean="0">
                <a:latin typeface="Times New Roman" charset="0"/>
                <a:cs typeface="+mn-cs"/>
              </a:rPr>
              <a:t> is 90</a:t>
            </a:r>
            <a:r>
              <a:rPr lang="en-US" sz="2000" smtClean="0">
                <a:latin typeface="Times New Roman" charset="0"/>
                <a:cs typeface="Times New Roman" charset="0"/>
              </a:rPr>
              <a:t>°</a:t>
            </a:r>
            <a:r>
              <a:rPr lang="en-US" sz="2000" smtClean="0">
                <a:latin typeface="Times New Roman" charset="0"/>
                <a:cs typeface="+mn-cs"/>
              </a:rPr>
              <a:t>, the angle </a:t>
            </a:r>
            <a:r>
              <a:rPr lang="en-US" sz="2000" i="1" smtClean="0">
                <a:latin typeface="Times New Roman" charset="0"/>
                <a:cs typeface="+mn-cs"/>
              </a:rPr>
              <a:t>ACB</a:t>
            </a:r>
            <a:r>
              <a:rPr lang="en-US" sz="2000" smtClean="0">
                <a:latin typeface="Times New Roman" charset="0"/>
                <a:cs typeface="+mn-cs"/>
              </a:rPr>
              <a:t> is 40</a:t>
            </a:r>
            <a:r>
              <a:rPr lang="en-US" sz="2000" smtClean="0">
                <a:latin typeface="Times New Roman" charset="0"/>
                <a:cs typeface="Times New Roman" charset="0"/>
              </a:rPr>
              <a:t>°</a:t>
            </a:r>
            <a:r>
              <a:rPr lang="en-US" sz="2000" smtClean="0">
                <a:latin typeface="Times New Roman" charset="0"/>
                <a:cs typeface="+mn-cs"/>
              </a:rPr>
              <a:t>, and the distance from </a:t>
            </a:r>
            <a:r>
              <a:rPr lang="en-US" sz="2000" i="1" smtClean="0">
                <a:latin typeface="Times New Roman" charset="0"/>
                <a:cs typeface="+mn-cs"/>
              </a:rPr>
              <a:t>A</a:t>
            </a:r>
            <a:r>
              <a:rPr lang="en-US" sz="2000" smtClean="0">
                <a:latin typeface="Times New Roman" charset="0"/>
                <a:cs typeface="+mn-cs"/>
              </a:rPr>
              <a:t> to </a:t>
            </a:r>
            <a:r>
              <a:rPr lang="en-US" sz="2000" i="1" smtClean="0">
                <a:latin typeface="Times New Roman" charset="0"/>
                <a:cs typeface="+mn-cs"/>
              </a:rPr>
              <a:t>C</a:t>
            </a:r>
            <a:r>
              <a:rPr lang="en-US" sz="2000" smtClean="0">
                <a:latin typeface="Times New Roman" charset="0"/>
                <a:cs typeface="+mn-cs"/>
              </a:rPr>
              <a:t> is 75 feet.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sp>
        <p:nvSpPr>
          <p:cNvPr id="869383" name="Text Box 7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graphicFrame>
        <p:nvGraphicFramePr>
          <p:cNvPr id="869385" name="Object 9"/>
          <p:cNvGraphicFramePr>
            <a:graphicFrameLocks noChangeAspect="1"/>
          </p:cNvGraphicFramePr>
          <p:nvPr/>
        </p:nvGraphicFramePr>
        <p:xfrm>
          <a:off x="3905250" y="5124450"/>
          <a:ext cx="12001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0" name="Equation" r:id="rId4" imgW="799753" imgH="393529" progId="Equation.3">
                  <p:embed/>
                </p:oleObj>
              </mc:Choice>
              <mc:Fallback>
                <p:oleObj name="Equation" r:id="rId4" imgW="799753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5124450"/>
                        <a:ext cx="12001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9387" name="Text Box 11" descr="Blue tissue paper"/>
          <p:cNvSpPr txBox="1">
            <a:spLocks noChangeArrowheads="1"/>
          </p:cNvSpPr>
          <p:nvPr/>
        </p:nvSpPr>
        <p:spPr bwMode="auto">
          <a:xfrm>
            <a:off x="609600" y="4632325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Let </a:t>
            </a:r>
            <a:r>
              <a:rPr lang="en-US" sz="2000" i="1" smtClean="0">
                <a:latin typeface="Times New Roman" charset="0"/>
                <a:cs typeface="+mn-cs"/>
              </a:rPr>
              <a:t>r</a:t>
            </a:r>
            <a:r>
              <a:rPr lang="en-US" sz="2000" smtClean="0">
                <a:latin typeface="Times New Roman" charset="0"/>
                <a:cs typeface="+mn-cs"/>
              </a:rPr>
              <a:t> denote the width of the river.  Then equation (3) implies that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69388" name="Object 12"/>
          <p:cNvGraphicFramePr>
            <a:graphicFrameLocks noChangeAspect="1"/>
          </p:cNvGraphicFramePr>
          <p:nvPr/>
        </p:nvGraphicFramePr>
        <p:xfrm>
          <a:off x="3673475" y="5829300"/>
          <a:ext cx="1333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Equation" r:id="rId6" imgW="888614" imgH="177723" progId="Equation.3">
                  <p:embed/>
                </p:oleObj>
              </mc:Choice>
              <mc:Fallback>
                <p:oleObj name="Equation" r:id="rId6" imgW="888614" imgH="177723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5829300"/>
                        <a:ext cx="1333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28" y="2209800"/>
            <a:ext cx="2685872" cy="2180135"/>
          </a:xfrm>
          <a:prstGeom prst="rect">
            <a:avLst/>
          </a:prstGeom>
        </p:spPr>
      </p:pic>
      <p:sp>
        <p:nvSpPr>
          <p:cNvPr id="869389" name="Text Box 13" descr="Blue tissue paper"/>
          <p:cNvSpPr txBox="1">
            <a:spLocks noChangeArrowheads="1"/>
          </p:cNvSpPr>
          <p:nvPr/>
        </p:nvSpPr>
        <p:spPr bwMode="auto">
          <a:xfrm>
            <a:off x="3733800" y="29718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i="1" smtClean="0">
                <a:latin typeface="Times New Roman" charset="0"/>
                <a:cs typeface="+mn-cs"/>
              </a:rPr>
              <a:t>r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9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9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9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9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9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9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9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9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87" grpId="0"/>
      <p:bldP spid="8693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Applications of Tangent</a:t>
            </a:r>
          </a:p>
        </p:txBody>
      </p:sp>
      <p:sp>
        <p:nvSpPr>
          <p:cNvPr id="870404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sp>
        <p:nvSpPr>
          <p:cNvPr id="870406" name="Text Box 6" descr="Blue tissue paper"/>
          <p:cNvSpPr txBox="1">
            <a:spLocks noChangeArrowheads="1"/>
          </p:cNvSpPr>
          <p:nvPr/>
        </p:nvSpPr>
        <p:spPr bwMode="auto">
          <a:xfrm>
            <a:off x="609600" y="16764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We convert 40</a:t>
            </a:r>
            <a:r>
              <a:rPr lang="en-US" sz="2000" smtClean="0">
                <a:latin typeface="Times New Roman" charset="0"/>
                <a:cs typeface="Times New Roman" charset="0"/>
              </a:rPr>
              <a:t>° into radians.  We find that 40° = (</a:t>
            </a:r>
            <a:r>
              <a:rPr lang="el-GR" sz="2000" smtClean="0">
                <a:latin typeface="Times New Roman" charset="0"/>
                <a:cs typeface="Times New Roman" charset="0"/>
              </a:rPr>
              <a:t>π</a:t>
            </a:r>
            <a:r>
              <a:rPr lang="en-US" sz="2000" smtClean="0">
                <a:latin typeface="Times New Roman" charset="0"/>
                <a:cs typeface="Times New Roman" charset="0"/>
              </a:rPr>
              <a:t>/180)40 radians ≈ 0.7 radians, and tan(0.7) ≈ 0.84229.  Hence</a:t>
            </a:r>
          </a:p>
        </p:txBody>
      </p:sp>
      <p:graphicFrame>
        <p:nvGraphicFramePr>
          <p:cNvPr id="870407" name="Object 7"/>
          <p:cNvGraphicFramePr>
            <a:graphicFrameLocks noChangeAspect="1"/>
          </p:cNvGraphicFramePr>
          <p:nvPr/>
        </p:nvGraphicFramePr>
        <p:xfrm>
          <a:off x="2628900" y="2524125"/>
          <a:ext cx="38481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Equation" r:id="rId4" imgW="2565400" imgH="215900" progId="Equation.3">
                  <p:embed/>
                </p:oleObj>
              </mc:Choice>
              <mc:Fallback>
                <p:oleObj name="Equation" r:id="rId4" imgW="2565400" imgH="215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2524125"/>
                        <a:ext cx="38481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08" name="Text Box 8" descr="Blue tissue paper"/>
          <p:cNvSpPr txBox="1">
            <a:spLocks noChangeArrowheads="1"/>
          </p:cNvSpPr>
          <p:nvPr/>
        </p:nvSpPr>
        <p:spPr bwMode="auto">
          <a:xfrm>
            <a:off x="152400" y="1219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CONTINUED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Derivative Rules for Tangent</a:t>
            </a:r>
          </a:p>
        </p:txBody>
      </p:sp>
      <p:sp>
        <p:nvSpPr>
          <p:cNvPr id="871428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5940"/>
            <a:ext cx="8772525" cy="3451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Differentiating Tangent</a:t>
            </a:r>
            <a:endParaRPr lang="en-US" sz="3600" i="1">
              <a:latin typeface="Bookman Old Style" charset="0"/>
              <a:cs typeface="+mn-cs"/>
            </a:endParaRPr>
          </a:p>
        </p:txBody>
      </p:sp>
      <p:sp>
        <p:nvSpPr>
          <p:cNvPr id="872452" name="Text Box 4" descr="Blue tissue paper"/>
          <p:cNvSpPr txBox="1">
            <a:spLocks noChangeArrowheads="1"/>
          </p:cNvSpPr>
          <p:nvPr/>
        </p:nvSpPr>
        <p:spPr bwMode="auto">
          <a:xfrm>
            <a:off x="152400" y="1066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EXAMPLE</a:t>
            </a:r>
          </a:p>
        </p:txBody>
      </p:sp>
      <p:sp>
        <p:nvSpPr>
          <p:cNvPr id="872453" name="Text Box 5" descr="Blue tissue paper"/>
          <p:cNvSpPr txBox="1">
            <a:spLocks noChangeArrowheads="1"/>
          </p:cNvSpPr>
          <p:nvPr/>
        </p:nvSpPr>
        <p:spPr bwMode="auto">
          <a:xfrm>
            <a:off x="152400" y="2362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SOLUTION</a:t>
            </a:r>
          </a:p>
        </p:txBody>
      </p:sp>
      <p:sp>
        <p:nvSpPr>
          <p:cNvPr id="872454" name="Text Box 6" descr="Blue tissue paper"/>
          <p:cNvSpPr txBox="1">
            <a:spLocks noChangeArrowheads="1"/>
          </p:cNvSpPr>
          <p:nvPr/>
        </p:nvSpPr>
        <p:spPr bwMode="auto">
          <a:xfrm>
            <a:off x="609600" y="15240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Differentiate.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sp>
        <p:nvSpPr>
          <p:cNvPr id="872455" name="Text Box 7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graphicFrame>
        <p:nvGraphicFramePr>
          <p:cNvPr id="50182" name="Object 9"/>
          <p:cNvGraphicFramePr>
            <a:graphicFrameLocks noChangeAspect="1"/>
          </p:cNvGraphicFramePr>
          <p:nvPr/>
        </p:nvGraphicFramePr>
        <p:xfrm>
          <a:off x="3733800" y="1828800"/>
          <a:ext cx="1600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2" name="Equation" r:id="rId4" imgW="1066337" imgH="266584" progId="Equation.3">
                  <p:embed/>
                </p:oleObj>
              </mc:Choice>
              <mc:Fallback>
                <p:oleObj name="Equation" r:id="rId4" imgW="1066337" imgH="26658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828800"/>
                        <a:ext cx="16002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2458" name="Text Box 10" descr="Blue tissue paper"/>
          <p:cNvSpPr txBox="1">
            <a:spLocks noChangeArrowheads="1"/>
          </p:cNvSpPr>
          <p:nvPr/>
        </p:nvSpPr>
        <p:spPr bwMode="auto">
          <a:xfrm>
            <a:off x="609600" y="2727325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From equation (5) we find that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72459" name="Object 11"/>
          <p:cNvGraphicFramePr>
            <a:graphicFrameLocks noChangeAspect="1"/>
          </p:cNvGraphicFramePr>
          <p:nvPr/>
        </p:nvGraphicFramePr>
        <p:xfrm>
          <a:off x="2286000" y="3143250"/>
          <a:ext cx="2895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3" name="Equation" r:id="rId6" imgW="1930400" imgH="393700" progId="Equation.3">
                  <p:embed/>
                </p:oleObj>
              </mc:Choice>
              <mc:Fallback>
                <p:oleObj name="Equation" r:id="rId6" imgW="19304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43250"/>
                        <a:ext cx="28956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2460" name="Object 12"/>
          <p:cNvGraphicFramePr>
            <a:graphicFrameLocks noChangeAspect="1"/>
          </p:cNvGraphicFramePr>
          <p:nvPr/>
        </p:nvGraphicFramePr>
        <p:xfrm>
          <a:off x="3378200" y="3810000"/>
          <a:ext cx="2800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4" name="Equation" r:id="rId8" imgW="1866090" imgH="393529" progId="Equation.3">
                  <p:embed/>
                </p:oleObj>
              </mc:Choice>
              <mc:Fallback>
                <p:oleObj name="Equation" r:id="rId8" imgW="1866090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3810000"/>
                        <a:ext cx="28003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2461" name="Object 13"/>
          <p:cNvGraphicFramePr>
            <a:graphicFrameLocks noChangeAspect="1"/>
          </p:cNvGraphicFramePr>
          <p:nvPr/>
        </p:nvGraphicFramePr>
        <p:xfrm>
          <a:off x="3381375" y="4419600"/>
          <a:ext cx="38481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5" name="Equation" r:id="rId10" imgW="2565400" imgH="393700" progId="Equation.3">
                  <p:embed/>
                </p:oleObj>
              </mc:Choice>
              <mc:Fallback>
                <p:oleObj name="Equation" r:id="rId10" imgW="2565400" imgH="393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4419600"/>
                        <a:ext cx="38481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2462" name="Object 14"/>
          <p:cNvGraphicFramePr>
            <a:graphicFrameLocks noChangeAspect="1"/>
          </p:cNvGraphicFramePr>
          <p:nvPr/>
        </p:nvGraphicFramePr>
        <p:xfrm>
          <a:off x="3381375" y="5029200"/>
          <a:ext cx="31432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6" name="Equation" r:id="rId12" imgW="2095500" imgH="393700" progId="Equation.3">
                  <p:embed/>
                </p:oleObj>
              </mc:Choice>
              <mc:Fallback>
                <p:oleObj name="Equation" r:id="rId12" imgW="2095500" imgH="3937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5029200"/>
                        <a:ext cx="31432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2463" name="Object 15"/>
          <p:cNvGraphicFramePr>
            <a:graphicFrameLocks noChangeAspect="1"/>
          </p:cNvGraphicFramePr>
          <p:nvPr/>
        </p:nvGraphicFramePr>
        <p:xfrm>
          <a:off x="3381375" y="5715000"/>
          <a:ext cx="18097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7" name="Equation" r:id="rId14" imgW="1206500" imgH="482600" progId="Equation.3">
                  <p:embed/>
                </p:oleObj>
              </mc:Choice>
              <mc:Fallback>
                <p:oleObj name="Equation" r:id="rId14" imgW="1206500" imgH="482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5715000"/>
                        <a:ext cx="18097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2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2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2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2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2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2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2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2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2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2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2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72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The Graph of Tangent</a:t>
            </a:r>
          </a:p>
        </p:txBody>
      </p:sp>
      <p:sp>
        <p:nvSpPr>
          <p:cNvPr id="873476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sp>
        <p:nvSpPr>
          <p:cNvPr id="873479" name="Rectangle 7" descr="Blue tissue paper"/>
          <p:cNvSpPr>
            <a:spLocks noChangeArrowheads="1"/>
          </p:cNvSpPr>
          <p:nvPr/>
        </p:nvSpPr>
        <p:spPr bwMode="auto">
          <a:xfrm>
            <a:off x="762000" y="1143000"/>
            <a:ext cx="7620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>
                <a:latin typeface="Times New Roman" charset="0"/>
                <a:cs typeface="+mn-cs"/>
              </a:rPr>
              <a:t>tan </a:t>
            </a:r>
            <a:r>
              <a:rPr lang="en-US" sz="2000" i="1">
                <a:latin typeface="Times New Roman" charset="0"/>
                <a:cs typeface="+mn-cs"/>
              </a:rPr>
              <a:t>t </a:t>
            </a:r>
            <a:r>
              <a:rPr lang="en-US" sz="2000">
                <a:latin typeface="Times New Roman" charset="0"/>
                <a:cs typeface="+mn-cs"/>
              </a:rPr>
              <a:t>is defined for all </a:t>
            </a:r>
            <a:r>
              <a:rPr lang="en-US" sz="2000" i="1">
                <a:latin typeface="Times New Roman" charset="0"/>
                <a:cs typeface="+mn-cs"/>
              </a:rPr>
              <a:t>t </a:t>
            </a:r>
            <a:r>
              <a:rPr lang="en-US" sz="2000">
                <a:latin typeface="Times New Roman" charset="0"/>
                <a:cs typeface="+mn-cs"/>
              </a:rPr>
              <a:t>except where cos </a:t>
            </a:r>
            <a:r>
              <a:rPr lang="en-US" sz="2000" i="1">
                <a:latin typeface="Times New Roman" charset="0"/>
                <a:cs typeface="+mn-cs"/>
              </a:rPr>
              <a:t>t </a:t>
            </a:r>
            <a:r>
              <a:rPr lang="en-US" sz="2000">
                <a:latin typeface="Times New Roman" charset="0"/>
                <a:cs typeface="+mn-cs"/>
              </a:rPr>
              <a:t>= 0. (We cannot have zero in the denominator of sin </a:t>
            </a:r>
            <a:r>
              <a:rPr lang="en-US" sz="2000" i="1">
                <a:latin typeface="Times New Roman" charset="0"/>
                <a:cs typeface="+mn-cs"/>
              </a:rPr>
              <a:t>t/ </a:t>
            </a:r>
            <a:r>
              <a:rPr lang="en-US" sz="2000">
                <a:latin typeface="Times New Roman" charset="0"/>
                <a:cs typeface="+mn-cs"/>
              </a:rPr>
              <a:t>cos </a:t>
            </a:r>
            <a:r>
              <a:rPr lang="en-US" sz="2000" i="1">
                <a:latin typeface="Times New Roman" charset="0"/>
                <a:cs typeface="+mn-cs"/>
              </a:rPr>
              <a:t>t</a:t>
            </a:r>
            <a:r>
              <a:rPr lang="en-US" sz="2000">
                <a:latin typeface="Times New Roman" charset="0"/>
                <a:cs typeface="+mn-cs"/>
              </a:rPr>
              <a:t>.) The graph of tan </a:t>
            </a:r>
            <a:r>
              <a:rPr lang="en-US" sz="2000" i="1">
                <a:latin typeface="Times New Roman" charset="0"/>
                <a:cs typeface="+mn-cs"/>
              </a:rPr>
              <a:t>t </a:t>
            </a:r>
            <a:r>
              <a:rPr lang="en-US" sz="2000">
                <a:latin typeface="Times New Roman" charset="0"/>
                <a:cs typeface="+mn-cs"/>
              </a:rPr>
              <a:t>is sketched in    Fig. 5. Note that tan </a:t>
            </a:r>
            <a:r>
              <a:rPr lang="en-US" sz="2000" i="1">
                <a:latin typeface="Times New Roman" charset="0"/>
                <a:cs typeface="+mn-cs"/>
              </a:rPr>
              <a:t>t </a:t>
            </a:r>
            <a:r>
              <a:rPr lang="en-US" sz="2000">
                <a:latin typeface="Times New Roman" charset="0"/>
                <a:cs typeface="+mn-cs"/>
              </a:rPr>
              <a:t>is periodic with period </a:t>
            </a:r>
            <a:r>
              <a:rPr lang="en-US" sz="2000" i="1">
                <a:latin typeface="Times New Roman" charset="0"/>
                <a:cs typeface="+mn-cs"/>
              </a:rPr>
              <a:t>π</a:t>
            </a:r>
            <a:r>
              <a:rPr lang="en-US" sz="2000">
                <a:latin typeface="Times New Roman" charset="0"/>
                <a:cs typeface="+mn-cs"/>
              </a:rPr>
              <a:t>.</a:t>
            </a:r>
          </a:p>
        </p:txBody>
      </p:sp>
      <p:sp>
        <p:nvSpPr>
          <p:cNvPr id="873480" name="Rectangle 8" descr="Blue tissue paper"/>
          <p:cNvSpPr>
            <a:spLocks noChangeArrowheads="1"/>
          </p:cNvSpPr>
          <p:nvPr/>
        </p:nvSpPr>
        <p:spPr bwMode="auto">
          <a:xfrm>
            <a:off x="152400" y="6003925"/>
            <a:ext cx="360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sz="2000">
                <a:latin typeface="Times New Roman" charset="0"/>
                <a:cs typeface="+mn-cs"/>
              </a:rPr>
              <a:t>Fig. 5 Graph of Tangent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09800"/>
            <a:ext cx="5101590" cy="38286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Text Box 4" descr="Blue tissue paper"/>
          <p:cNvSpPr txBox="1">
            <a:spLocks noChangeArrowheads="1"/>
          </p:cNvSpPr>
          <p:nvPr/>
        </p:nvSpPr>
        <p:spPr bwMode="auto">
          <a:xfrm>
            <a:off x="1447800" y="2895600"/>
            <a:ext cx="67056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Radians and Degrees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Positive and Negative Angles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Converting Degrees to Radians</a:t>
            </a:r>
          </a:p>
          <a:p>
            <a:pPr>
              <a:spcBef>
                <a:spcPct val="50000"/>
              </a:spcBef>
              <a:buSzPct val="50000"/>
              <a:buFont typeface="Wingdings" charset="0"/>
              <a:buChar char="q"/>
              <a:defRPr/>
            </a:pPr>
            <a:r>
              <a:rPr lang="en-US" sz="1600" smtClean="0">
                <a:latin typeface="+mj-lt"/>
                <a:cs typeface="+mn-cs"/>
              </a:rPr>
              <a:t>Determining an Angle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title"/>
          </p:nvPr>
        </p:nvSpPr>
        <p:spPr>
          <a:xfrm>
            <a:off x="1443038" y="1371600"/>
            <a:ext cx="442436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smtClean="0">
                <a:cs typeface="+mj-cs"/>
              </a:rPr>
              <a:t>Section Outline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0" y="528638"/>
            <a:ext cx="9144000" cy="385762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Radians and Degrees</a:t>
            </a:r>
          </a:p>
        </p:txBody>
      </p:sp>
      <p:sp>
        <p:nvSpPr>
          <p:cNvPr id="835588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sp>
        <p:nvSpPr>
          <p:cNvPr id="835591" name="Text Box 7" descr="Blue tissue paper"/>
          <p:cNvSpPr txBox="1">
            <a:spLocks noChangeArrowheads="1"/>
          </p:cNvSpPr>
          <p:nvPr/>
        </p:nvSpPr>
        <p:spPr bwMode="auto">
          <a:xfrm>
            <a:off x="381000" y="1371600"/>
            <a:ext cx="5638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The central angle determined by an arc of length 1 along the circumference  of a circle is said to have a measure of 1</a:t>
            </a:r>
            <a:r>
              <a:rPr lang="en-US" sz="2000" i="1" smtClean="0">
                <a:latin typeface="Times New Roman" charset="0"/>
                <a:cs typeface="+mn-cs"/>
              </a:rPr>
              <a:t> radian</a:t>
            </a:r>
            <a:r>
              <a:rPr lang="en-US" sz="2000" smtClean="0">
                <a:latin typeface="Times New Roman" charset="0"/>
                <a:cs typeface="+mn-cs"/>
              </a:rPr>
              <a:t>.</a:t>
            </a:r>
          </a:p>
        </p:txBody>
      </p:sp>
      <p:sp>
        <p:nvSpPr>
          <p:cNvPr id="835597" name="Rectangle 13" descr="Blue tissue paper"/>
          <p:cNvSpPr>
            <a:spLocks noChangeArrowheads="1"/>
          </p:cNvSpPr>
          <p:nvPr/>
        </p:nvSpPr>
        <p:spPr bwMode="auto">
          <a:xfrm>
            <a:off x="381000" y="5851525"/>
            <a:ext cx="751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sz="2000">
                <a:latin typeface="Times New Roman" charset="0"/>
                <a:cs typeface="+mn-cs"/>
              </a:rPr>
              <a:t>To convert degrees to radians, multiply the number of degrees by </a:t>
            </a:r>
            <a:r>
              <a:rPr lang="en-US" sz="2000" i="1">
                <a:latin typeface="Times New Roman" charset="0"/>
                <a:cs typeface="+mn-cs"/>
              </a:rPr>
              <a:t>π/</a:t>
            </a:r>
            <a:r>
              <a:rPr lang="en-US" sz="2000">
                <a:latin typeface="Times New Roman" charset="0"/>
                <a:cs typeface="+mn-cs"/>
              </a:rPr>
              <a:t>180.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64" y="1143001"/>
            <a:ext cx="2761335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54805"/>
            <a:ext cx="8755380" cy="645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924425"/>
            <a:ext cx="8755380" cy="942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63" y="4970630"/>
            <a:ext cx="1121855" cy="1136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04" y="3638717"/>
            <a:ext cx="1129284" cy="1136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28" y="2404999"/>
            <a:ext cx="1144143" cy="1136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308101"/>
            <a:ext cx="5734050" cy="642162"/>
          </a:xfrm>
          <a:prstGeom prst="rect">
            <a:avLst/>
          </a:prstGeom>
        </p:spPr>
      </p:pic>
      <p:sp>
        <p:nvSpPr>
          <p:cNvPr id="379918" name="Rectangle 1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Radians and Degrees</a:t>
            </a:r>
          </a:p>
        </p:txBody>
      </p:sp>
      <p:sp>
        <p:nvSpPr>
          <p:cNvPr id="379920" name="Text Box 16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4" y="2615624"/>
            <a:ext cx="6070311" cy="466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789362"/>
            <a:ext cx="5836358" cy="706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4" y="5161396"/>
            <a:ext cx="5814155" cy="401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65612"/>
            <a:ext cx="1129231" cy="11441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Positive &amp; Negative Angles</a:t>
            </a:r>
          </a:p>
        </p:txBody>
      </p:sp>
      <p:sp>
        <p:nvSpPr>
          <p:cNvPr id="793604" name="Text Box 4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graphicFrame>
        <p:nvGraphicFramePr>
          <p:cNvPr id="793641" name="Group 41"/>
          <p:cNvGraphicFramePr>
            <a:graphicFrameLocks noGrp="1"/>
          </p:cNvGraphicFramePr>
          <p:nvPr>
            <p:ph sz="half" idx="1"/>
          </p:nvPr>
        </p:nvGraphicFramePr>
        <p:xfrm>
          <a:off x="1981200" y="1295400"/>
          <a:ext cx="5257800" cy="2211388"/>
        </p:xfrm>
        <a:graphic>
          <a:graphicData uri="http://schemas.openxmlformats.org/drawingml/2006/table">
            <a:tbl>
              <a:tblPr/>
              <a:tblGrid>
                <a:gridCol w="2628900"/>
                <a:gridCol w="2628900"/>
              </a:tblGrid>
              <a:tr h="396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Definition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Example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</a:tr>
              <a:tr h="1815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Positive Angle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:  An angle measured in the counter-clockwise direction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3642" name="Group 42"/>
          <p:cNvGraphicFramePr>
            <a:graphicFrameLocks noGrp="1"/>
          </p:cNvGraphicFramePr>
          <p:nvPr/>
        </p:nvGraphicFramePr>
        <p:xfrm>
          <a:off x="1981200" y="3810000"/>
          <a:ext cx="5257800" cy="2363788"/>
        </p:xfrm>
        <a:graphic>
          <a:graphicData uri="http://schemas.openxmlformats.org/drawingml/2006/table">
            <a:tbl>
              <a:tblPr/>
              <a:tblGrid>
                <a:gridCol w="2628900"/>
                <a:gridCol w="262890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Definition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Example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</a:tr>
              <a:tr h="1967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Negative Angle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:  An angle measured in the clockwise direction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09" y="4348251"/>
            <a:ext cx="1762991" cy="1747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02" y="1770190"/>
            <a:ext cx="1678098" cy="1658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Converting Degrees to Radians</a:t>
            </a:r>
          </a:p>
        </p:txBody>
      </p:sp>
      <p:sp>
        <p:nvSpPr>
          <p:cNvPr id="509956" name="Text Box 4" descr="Blue tissue paper"/>
          <p:cNvSpPr txBox="1">
            <a:spLocks noChangeArrowheads="1"/>
          </p:cNvSpPr>
          <p:nvPr/>
        </p:nvSpPr>
        <p:spPr bwMode="auto">
          <a:xfrm>
            <a:off x="152400" y="1066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EXAMPLE</a:t>
            </a:r>
          </a:p>
        </p:txBody>
      </p:sp>
      <p:sp>
        <p:nvSpPr>
          <p:cNvPr id="509957" name="Text Box 5" descr="Blue tissue paper"/>
          <p:cNvSpPr txBox="1">
            <a:spLocks noChangeArrowheads="1"/>
          </p:cNvSpPr>
          <p:nvPr/>
        </p:nvSpPr>
        <p:spPr bwMode="auto">
          <a:xfrm>
            <a:off x="152400" y="21478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SOLUTION</a:t>
            </a:r>
          </a:p>
        </p:txBody>
      </p:sp>
      <p:sp>
        <p:nvSpPr>
          <p:cNvPr id="509959" name="Text Box 7" descr="Blue tissue paper"/>
          <p:cNvSpPr txBox="1">
            <a:spLocks noChangeArrowheads="1"/>
          </p:cNvSpPr>
          <p:nvPr/>
        </p:nvSpPr>
        <p:spPr bwMode="auto">
          <a:xfrm>
            <a:off x="609600" y="1524000"/>
            <a:ext cx="563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Convert the following to radian measure</a:t>
            </a:r>
          </a:p>
        </p:txBody>
      </p:sp>
      <p:sp>
        <p:nvSpPr>
          <p:cNvPr id="509960" name="Text Box 8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graphicFrame>
        <p:nvGraphicFramePr>
          <p:cNvPr id="13318" name="Object 31"/>
          <p:cNvGraphicFramePr>
            <a:graphicFrameLocks noChangeAspect="1"/>
          </p:cNvGraphicFramePr>
          <p:nvPr/>
        </p:nvGraphicFramePr>
        <p:xfrm>
          <a:off x="4895850" y="1581150"/>
          <a:ext cx="20574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Equation" r:id="rId4" imgW="1371600" imgH="215900" progId="Equation.3">
                  <p:embed/>
                </p:oleObj>
              </mc:Choice>
              <mc:Fallback>
                <p:oleObj name="Equation" r:id="rId4" imgW="1371600" imgH="2159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1581150"/>
                        <a:ext cx="20574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87" name="Object 35"/>
          <p:cNvGraphicFramePr>
            <a:graphicFrameLocks noChangeAspect="1"/>
          </p:cNvGraphicFramePr>
          <p:nvPr/>
        </p:nvGraphicFramePr>
        <p:xfrm>
          <a:off x="2590800" y="2686050"/>
          <a:ext cx="32385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Equation" r:id="rId6" imgW="2159000" imgH="393700" progId="Equation.3">
                  <p:embed/>
                </p:oleObj>
              </mc:Choice>
              <mc:Fallback>
                <p:oleObj name="Equation" r:id="rId6" imgW="2159000" imgH="3937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686050"/>
                        <a:ext cx="32385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89" name="Object 37"/>
          <p:cNvGraphicFramePr>
            <a:graphicFrameLocks noChangeAspect="1"/>
          </p:cNvGraphicFramePr>
          <p:nvPr/>
        </p:nvGraphicFramePr>
        <p:xfrm>
          <a:off x="2586038" y="3524250"/>
          <a:ext cx="36957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Equation" r:id="rId8" imgW="2463800" imgH="393700" progId="Equation.3">
                  <p:embed/>
                </p:oleObj>
              </mc:Choice>
              <mc:Fallback>
                <p:oleObj name="Equation" r:id="rId8" imgW="2463800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3524250"/>
                        <a:ext cx="36957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9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9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CC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latin typeface="Bookman Old Style" charset="0"/>
                <a:cs typeface="+mn-cs"/>
              </a:rPr>
              <a:t>Determining an Angle</a:t>
            </a:r>
          </a:p>
        </p:txBody>
      </p:sp>
      <p:sp>
        <p:nvSpPr>
          <p:cNvPr id="795652" name="Text Box 4" descr="Blue tissue paper"/>
          <p:cNvSpPr txBox="1">
            <a:spLocks noChangeArrowheads="1"/>
          </p:cNvSpPr>
          <p:nvPr/>
        </p:nvSpPr>
        <p:spPr bwMode="auto">
          <a:xfrm>
            <a:off x="152400" y="1066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EXAMPLE</a:t>
            </a:r>
          </a:p>
        </p:txBody>
      </p:sp>
      <p:sp>
        <p:nvSpPr>
          <p:cNvPr id="795653" name="Text Box 5" descr="Blue tissue paper"/>
          <p:cNvSpPr txBox="1">
            <a:spLocks noChangeArrowheads="1"/>
          </p:cNvSpPr>
          <p:nvPr/>
        </p:nvSpPr>
        <p:spPr bwMode="auto">
          <a:xfrm>
            <a:off x="152400" y="33670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Batang" charset="0"/>
                <a:cs typeface="+mn-cs"/>
              </a:rPr>
              <a:t>SOLUTION</a:t>
            </a:r>
          </a:p>
        </p:txBody>
      </p:sp>
      <p:sp>
        <p:nvSpPr>
          <p:cNvPr id="795654" name="Text Box 6" descr="Blue tissue paper"/>
          <p:cNvSpPr txBox="1">
            <a:spLocks noChangeArrowheads="1"/>
          </p:cNvSpPr>
          <p:nvPr/>
        </p:nvSpPr>
        <p:spPr bwMode="auto">
          <a:xfrm>
            <a:off x="609600" y="1524000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Give the radian measure of the angle described.</a:t>
            </a:r>
          </a:p>
        </p:txBody>
      </p:sp>
      <p:sp>
        <p:nvSpPr>
          <p:cNvPr id="795655" name="Text Box 7"/>
          <p:cNvSpPr txBox="1">
            <a:spLocks noChangeArrowheads="1"/>
          </p:cNvSpPr>
          <p:nvPr/>
        </p:nvSpPr>
        <p:spPr bwMode="auto">
          <a:xfrm>
            <a:off x="0" y="839788"/>
            <a:ext cx="9144000" cy="1460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800" smtClean="0">
              <a:latin typeface="BankGothic Md BT" charset="0"/>
              <a:cs typeface="+mn-cs"/>
            </a:endParaRPr>
          </a:p>
        </p:txBody>
      </p:sp>
      <p:pic>
        <p:nvPicPr>
          <p:cNvPr id="795661" name="Picture 13" descr="Blue tissue 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990725"/>
            <a:ext cx="12763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95662" name="Text Box 14" descr="Blue tissue paper"/>
          <p:cNvSpPr txBox="1">
            <a:spLocks noChangeArrowheads="1"/>
          </p:cNvSpPr>
          <p:nvPr/>
        </p:nvSpPr>
        <p:spPr bwMode="auto">
          <a:xfrm>
            <a:off x="609600" y="3794125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Times New Roman" charset="0"/>
                <a:cs typeface="+mn-cs"/>
              </a:rPr>
              <a:t>The angle above consists of one full revolution (2</a:t>
            </a:r>
            <a:r>
              <a:rPr lang="el-GR" sz="2000" smtClean="0">
                <a:latin typeface="Times New Roman" charset="0"/>
                <a:cs typeface="Times New Roman" charset="0"/>
              </a:rPr>
              <a:t>π</a:t>
            </a:r>
            <a:r>
              <a:rPr lang="en-US" sz="2000" smtClean="0">
                <a:latin typeface="Times New Roman" charset="0"/>
                <a:cs typeface="Times New Roman" charset="0"/>
              </a:rPr>
              <a:t> radians) plus one half-revolutions (</a:t>
            </a:r>
            <a:r>
              <a:rPr lang="el-GR" sz="2000" smtClean="0">
                <a:latin typeface="Times New Roman" charset="0"/>
                <a:cs typeface="Times New Roman" charset="0"/>
              </a:rPr>
              <a:t>π</a:t>
            </a:r>
            <a:r>
              <a:rPr lang="en-US" sz="2000" smtClean="0">
                <a:latin typeface="Times New Roman" charset="0"/>
                <a:cs typeface="Times New Roman" charset="0"/>
              </a:rPr>
              <a:t> radians).  Also, the angle is clockwise and therefore negative.  That is,</a:t>
            </a:r>
            <a:endParaRPr lang="el-GR" sz="2000" smtClean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795665" name="Object 17"/>
          <p:cNvGraphicFramePr>
            <a:graphicFrameLocks noChangeAspect="1"/>
          </p:cNvGraphicFramePr>
          <p:nvPr/>
        </p:nvGraphicFramePr>
        <p:xfrm>
          <a:off x="3257550" y="5105400"/>
          <a:ext cx="19050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5" imgW="1269449" imgH="215806" progId="Equation.3">
                  <p:embed/>
                </p:oleObj>
              </mc:Choice>
              <mc:Fallback>
                <p:oleObj name="Equation" r:id="rId5" imgW="1269449" imgH="215806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5105400"/>
                        <a:ext cx="19050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5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5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6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ankGothic Md BT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ankGothic Md BT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19659</TotalTime>
  <Words>1211</Words>
  <Application>Microsoft Office PowerPoint</Application>
  <PresentationFormat>On-screen Show (4:3)</PresentationFormat>
  <Paragraphs>172</Paragraphs>
  <Slides>39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Calibri</vt:lpstr>
      <vt:lpstr>ＭＳ Ｐゴシック</vt:lpstr>
      <vt:lpstr>Times New Roman</vt:lpstr>
      <vt:lpstr>Bookman Old Style</vt:lpstr>
      <vt:lpstr>Batang</vt:lpstr>
      <vt:lpstr>Arial</vt:lpstr>
      <vt:lpstr>Wingdings</vt:lpstr>
      <vt:lpstr>BankGothic Md BT</vt:lpstr>
      <vt:lpstr>Default Design</vt:lpstr>
      <vt:lpstr>Equation</vt:lpstr>
      <vt:lpstr>Chapter 8  The Trigonometric Functions</vt:lpstr>
      <vt:lpstr>Chapter Outline</vt:lpstr>
      <vt:lpstr>PowerPoint Presentation</vt:lpstr>
      <vt:lpstr>Section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Copyright ©  2018, 2014, 2010 Pearson Education, Inc. All rights reserved.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subject>Calculus and Its Applications  14e</dc:subject>
  <dc:creator>Goldstein/Schneider/Lay/Asmar</dc:creator>
  <cp:lastModifiedBy>Sandra</cp:lastModifiedBy>
  <cp:revision>3572</cp:revision>
  <dcterms:created xsi:type="dcterms:W3CDTF">2005-01-31T22:53:20Z</dcterms:created>
  <dcterms:modified xsi:type="dcterms:W3CDTF">2017-05-14T16:59:24Z</dcterms:modified>
</cp:coreProperties>
</file>