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2"/>
  </p:notesMasterIdLst>
  <p:sldIdLst>
    <p:sldId id="256" r:id="rId2"/>
    <p:sldId id="332" r:id="rId3"/>
    <p:sldId id="258" r:id="rId4"/>
    <p:sldId id="334" r:id="rId5"/>
    <p:sldId id="381" r:id="rId6"/>
    <p:sldId id="357" r:id="rId7"/>
    <p:sldId id="389" r:id="rId8"/>
    <p:sldId id="390" r:id="rId9"/>
    <p:sldId id="391" r:id="rId10"/>
    <p:sldId id="392" r:id="rId11"/>
    <p:sldId id="393" r:id="rId12"/>
    <p:sldId id="394" r:id="rId13"/>
    <p:sldId id="395" r:id="rId14"/>
    <p:sldId id="396" r:id="rId15"/>
    <p:sldId id="397" r:id="rId16"/>
    <p:sldId id="398" r:id="rId17"/>
    <p:sldId id="400" r:id="rId18"/>
    <p:sldId id="401" r:id="rId19"/>
    <p:sldId id="402" r:id="rId20"/>
    <p:sldId id="403" r:id="rId21"/>
    <p:sldId id="404" r:id="rId22"/>
    <p:sldId id="405" r:id="rId23"/>
    <p:sldId id="406" r:id="rId24"/>
    <p:sldId id="412" r:id="rId25"/>
    <p:sldId id="413" r:id="rId26"/>
    <p:sldId id="414" r:id="rId27"/>
    <p:sldId id="410" r:id="rId28"/>
    <p:sldId id="415" r:id="rId29"/>
    <p:sldId id="416" r:id="rId30"/>
    <p:sldId id="417" r:id="rId31"/>
    <p:sldId id="418" r:id="rId32"/>
    <p:sldId id="419" r:id="rId33"/>
    <p:sldId id="420" r:id="rId34"/>
    <p:sldId id="421" r:id="rId35"/>
    <p:sldId id="426" r:id="rId36"/>
    <p:sldId id="427" r:id="rId37"/>
    <p:sldId id="468" r:id="rId38"/>
    <p:sldId id="469" r:id="rId39"/>
    <p:sldId id="471" r:id="rId40"/>
    <p:sldId id="472" r:id="rId41"/>
    <p:sldId id="473" r:id="rId42"/>
    <p:sldId id="476" r:id="rId43"/>
    <p:sldId id="475" r:id="rId44"/>
    <p:sldId id="474" r:id="rId45"/>
    <p:sldId id="443" r:id="rId46"/>
    <p:sldId id="432" r:id="rId47"/>
    <p:sldId id="433" r:id="rId48"/>
    <p:sldId id="478" r:id="rId49"/>
    <p:sldId id="477" r:id="rId50"/>
    <p:sldId id="437" r:id="rId51"/>
    <p:sldId id="479" r:id="rId52"/>
    <p:sldId id="480" r:id="rId53"/>
    <p:sldId id="481" r:id="rId54"/>
    <p:sldId id="434" r:id="rId55"/>
    <p:sldId id="485" r:id="rId56"/>
    <p:sldId id="487" r:id="rId57"/>
    <p:sldId id="489" r:id="rId58"/>
    <p:sldId id="438" r:id="rId59"/>
    <p:sldId id="490" r:id="rId60"/>
    <p:sldId id="491" r:id="rId61"/>
    <p:sldId id="493" r:id="rId62"/>
    <p:sldId id="444" r:id="rId63"/>
    <p:sldId id="445" r:id="rId64"/>
    <p:sldId id="450" r:id="rId65"/>
    <p:sldId id="494" r:id="rId66"/>
    <p:sldId id="496" r:id="rId67"/>
    <p:sldId id="495" r:id="rId68"/>
    <p:sldId id="497" r:id="rId69"/>
    <p:sldId id="451" r:id="rId70"/>
    <p:sldId id="452" r:id="rId71"/>
    <p:sldId id="453" r:id="rId72"/>
    <p:sldId id="498" r:id="rId73"/>
    <p:sldId id="499" r:id="rId74"/>
    <p:sldId id="456" r:id="rId75"/>
    <p:sldId id="457" r:id="rId76"/>
    <p:sldId id="458" r:id="rId77"/>
    <p:sldId id="459" r:id="rId78"/>
    <p:sldId id="462" r:id="rId79"/>
    <p:sldId id="500" r:id="rId80"/>
    <p:sldId id="501" r:id="rId81"/>
  </p:sldIdLst>
  <p:sldSz cx="9144000" cy="6858000" type="screen4x3"/>
  <p:notesSz cx="6858000" cy="9144000"/>
  <p:embeddedFontLst>
    <p:embeddedFont>
      <p:font typeface="Calibri" panose="020F0502020204030204" pitchFamily="34" charset="0"/>
      <p:regular r:id="rId83"/>
      <p:bold r:id="rId84"/>
      <p:italic r:id="rId85"/>
      <p:boldItalic r:id="rId86"/>
    </p:embeddedFont>
    <p:embeddedFont>
      <p:font typeface="ＭＳ Ｐゴシック" panose="020B0600070205080204" pitchFamily="34" charset="-128"/>
      <p:regular r:id="rId87"/>
    </p:embeddedFont>
    <p:embeddedFont>
      <p:font typeface="Verdana" panose="020B0604030504040204" pitchFamily="34" charset="0"/>
      <p:regular r:id="rId88"/>
      <p:bold r:id="rId89"/>
      <p:italic r:id="rId90"/>
      <p:boldItalic r:id="rId91"/>
    </p:embeddedFont>
    <p:embeddedFont>
      <p:font typeface="Bookman Old Style" panose="02050604050505020204" pitchFamily="18" charset="0"/>
      <p:regular r:id="rId92"/>
      <p:bold r:id="rId93"/>
      <p:italic r:id="rId94"/>
      <p:boldItalic r:id="rId95"/>
    </p:embeddedFont>
    <p:embeddedFont>
      <p:font typeface="Batang" panose="02030600000101010101" pitchFamily="18" charset="-127"/>
      <p:regular r:id="rId96"/>
    </p:embeddedFont>
  </p:embeddedFontLst>
  <p:defaultTextStyle>
    <a:defPPr>
      <a:defRPr lang="en-US"/>
    </a:defPPr>
    <a:lvl1pPr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1pPr>
    <a:lvl2pPr marL="4572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2pPr>
    <a:lvl3pPr marL="9144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3pPr>
    <a:lvl4pPr marL="13716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4pPr>
    <a:lvl5pPr marL="18288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5pPr>
    <a:lvl6pPr marL="2286000" algn="l" defTabSz="457200" rtl="0" eaLnBrk="1" latinLnBrk="0" hangingPunct="1">
      <a:defRPr sz="1200" kern="1200">
        <a:solidFill>
          <a:schemeClr val="tx1"/>
        </a:solidFill>
        <a:latin typeface="BankGothic Md BT" charset="0"/>
        <a:ea typeface="ＭＳ Ｐゴシック" charset="0"/>
        <a:cs typeface="ＭＳ Ｐゴシック" charset="0"/>
      </a:defRPr>
    </a:lvl6pPr>
    <a:lvl7pPr marL="2743200" algn="l" defTabSz="457200" rtl="0" eaLnBrk="1" latinLnBrk="0" hangingPunct="1">
      <a:defRPr sz="1200" kern="1200">
        <a:solidFill>
          <a:schemeClr val="tx1"/>
        </a:solidFill>
        <a:latin typeface="BankGothic Md BT" charset="0"/>
        <a:ea typeface="ＭＳ Ｐゴシック" charset="0"/>
        <a:cs typeface="ＭＳ Ｐゴシック" charset="0"/>
      </a:defRPr>
    </a:lvl7pPr>
    <a:lvl8pPr marL="3200400" algn="l" defTabSz="457200" rtl="0" eaLnBrk="1" latinLnBrk="0" hangingPunct="1">
      <a:defRPr sz="1200" kern="1200">
        <a:solidFill>
          <a:schemeClr val="tx1"/>
        </a:solidFill>
        <a:latin typeface="BankGothic Md BT" charset="0"/>
        <a:ea typeface="ＭＳ Ｐゴシック" charset="0"/>
        <a:cs typeface="ＭＳ Ｐゴシック" charset="0"/>
      </a:defRPr>
    </a:lvl8pPr>
    <a:lvl9pPr marL="3657600" algn="l" defTabSz="457200" rtl="0" eaLnBrk="1" latinLnBrk="0" hangingPunct="1">
      <a:defRPr sz="1200" kern="1200">
        <a:solidFill>
          <a:schemeClr val="tx1"/>
        </a:solidFill>
        <a:latin typeface="BankGothic Md B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FA3"/>
    <a:srgbClr val="6600CC"/>
    <a:srgbClr val="336600"/>
    <a:srgbClr val="003300"/>
    <a:srgbClr val="FFCC00"/>
    <a:srgbClr val="800000"/>
    <a:srgbClr val="CC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05"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9.wmf"/><Relationship Id="rId5" Type="http://schemas.openxmlformats.org/officeDocument/2006/relationships/image" Target="../media/image25.wmf"/><Relationship Id="rId4"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5.emf"/><Relationship Id="rId2" Type="http://schemas.openxmlformats.org/officeDocument/2006/relationships/image" Target="../media/image55.emf"/><Relationship Id="rId1" Type="http://schemas.openxmlformats.org/officeDocument/2006/relationships/image" Target="../media/image54.emf"/><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emf"/><Relationship Id="rId4"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 Id="rId9" Type="http://schemas.openxmlformats.org/officeDocument/2006/relationships/image" Target="../media/image9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6.emf"/><Relationship Id="rId7" Type="http://schemas.openxmlformats.org/officeDocument/2006/relationships/image" Target="../media/image100.emf"/><Relationship Id="rId2" Type="http://schemas.openxmlformats.org/officeDocument/2006/relationships/image" Target="../media/image95.emf"/><Relationship Id="rId1" Type="http://schemas.openxmlformats.org/officeDocument/2006/relationships/image" Target="../media/image94.emf"/><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image" Target="../media/image103.emf"/><Relationship Id="rId7" Type="http://schemas.openxmlformats.org/officeDocument/2006/relationships/image" Target="../media/image107.emf"/><Relationship Id="rId2" Type="http://schemas.openxmlformats.org/officeDocument/2006/relationships/image" Target="../media/image102.emf"/><Relationship Id="rId1" Type="http://schemas.openxmlformats.org/officeDocument/2006/relationships/image" Target="../media/image101.emf"/><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3.emf"/><Relationship Id="rId7" Type="http://schemas.openxmlformats.org/officeDocument/2006/relationships/image" Target="../media/image117.emf"/><Relationship Id="rId2" Type="http://schemas.openxmlformats.org/officeDocument/2006/relationships/image" Target="../media/image112.emf"/><Relationship Id="rId1" Type="http://schemas.openxmlformats.org/officeDocument/2006/relationships/image" Target="../media/image111.emf"/><Relationship Id="rId6" Type="http://schemas.openxmlformats.org/officeDocument/2006/relationships/image" Target="../media/image116.emf"/><Relationship Id="rId5" Type="http://schemas.openxmlformats.org/officeDocument/2006/relationships/image" Target="../media/image115.emf"/><Relationship Id="rId4" Type="http://schemas.openxmlformats.org/officeDocument/2006/relationships/image" Target="../media/image1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w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33.emf"/><Relationship Id="rId3" Type="http://schemas.openxmlformats.org/officeDocument/2006/relationships/image" Target="../media/image128.emf"/><Relationship Id="rId7" Type="http://schemas.openxmlformats.org/officeDocument/2006/relationships/image" Target="../media/image132.emf"/><Relationship Id="rId2" Type="http://schemas.openxmlformats.org/officeDocument/2006/relationships/image" Target="../media/image127.emf"/><Relationship Id="rId1" Type="http://schemas.openxmlformats.org/officeDocument/2006/relationships/image" Target="../media/image126.wmf"/><Relationship Id="rId6" Type="http://schemas.openxmlformats.org/officeDocument/2006/relationships/image" Target="../media/image131.emf"/><Relationship Id="rId11" Type="http://schemas.openxmlformats.org/officeDocument/2006/relationships/image" Target="../media/image136.emf"/><Relationship Id="rId5" Type="http://schemas.openxmlformats.org/officeDocument/2006/relationships/image" Target="../media/image130.emf"/><Relationship Id="rId10" Type="http://schemas.openxmlformats.org/officeDocument/2006/relationships/image" Target="../media/image135.emf"/><Relationship Id="rId4" Type="http://schemas.openxmlformats.org/officeDocument/2006/relationships/image" Target="../media/image129.wmf"/><Relationship Id="rId9" Type="http://schemas.openxmlformats.org/officeDocument/2006/relationships/image" Target="../media/image1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0.emf"/><Relationship Id="rId7" Type="http://schemas.openxmlformats.org/officeDocument/2006/relationships/image" Target="../media/image144.emf"/><Relationship Id="rId2" Type="http://schemas.openxmlformats.org/officeDocument/2006/relationships/image" Target="../media/image112.emf"/><Relationship Id="rId1" Type="http://schemas.openxmlformats.org/officeDocument/2006/relationships/image" Target="../media/image111.emf"/><Relationship Id="rId6" Type="http://schemas.openxmlformats.org/officeDocument/2006/relationships/image" Target="../media/image143.emf"/><Relationship Id="rId5" Type="http://schemas.openxmlformats.org/officeDocument/2006/relationships/image" Target="../media/image142.emf"/><Relationship Id="rId4" Type="http://schemas.openxmlformats.org/officeDocument/2006/relationships/image" Target="../media/image14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image" Target="../media/image14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image" Target="../media/image1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 Id="rId4" Type="http://schemas.openxmlformats.org/officeDocument/2006/relationships/image" Target="../media/image155.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image" Target="../media/image156.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image" Target="../media/image15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image" Target="../media/image16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image" Target="../media/image175.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image" Target="../media/image178.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image" Target="../media/image18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84.emf"/><Relationship Id="rId7" Type="http://schemas.openxmlformats.org/officeDocument/2006/relationships/image" Target="../media/image186.emf"/><Relationship Id="rId2" Type="http://schemas.openxmlformats.org/officeDocument/2006/relationships/image" Target="../media/image112.emf"/><Relationship Id="rId1" Type="http://schemas.openxmlformats.org/officeDocument/2006/relationships/image" Target="../media/image111.emf"/><Relationship Id="rId6" Type="http://schemas.openxmlformats.org/officeDocument/2006/relationships/image" Target="../media/image143.emf"/><Relationship Id="rId5" Type="http://schemas.openxmlformats.org/officeDocument/2006/relationships/image" Target="../media/image185.emf"/><Relationship Id="rId4" Type="http://schemas.openxmlformats.org/officeDocument/2006/relationships/image" Target="../media/image1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image" Target="../media/image203.emf"/><Relationship Id="rId3" Type="http://schemas.openxmlformats.org/officeDocument/2006/relationships/image" Target="../media/image193.emf"/><Relationship Id="rId7" Type="http://schemas.openxmlformats.org/officeDocument/2006/relationships/image" Target="../media/image197.emf"/><Relationship Id="rId12" Type="http://schemas.openxmlformats.org/officeDocument/2006/relationships/image" Target="../media/image202.emf"/><Relationship Id="rId2" Type="http://schemas.openxmlformats.org/officeDocument/2006/relationships/image" Target="../media/image192.emf"/><Relationship Id="rId16" Type="http://schemas.openxmlformats.org/officeDocument/2006/relationships/image" Target="../media/image206.emf"/><Relationship Id="rId1" Type="http://schemas.openxmlformats.org/officeDocument/2006/relationships/image" Target="../media/image191.emf"/><Relationship Id="rId6" Type="http://schemas.openxmlformats.org/officeDocument/2006/relationships/image" Target="../media/image196.emf"/><Relationship Id="rId11" Type="http://schemas.openxmlformats.org/officeDocument/2006/relationships/image" Target="../media/image201.emf"/><Relationship Id="rId5" Type="http://schemas.openxmlformats.org/officeDocument/2006/relationships/image" Target="../media/image195.emf"/><Relationship Id="rId15" Type="http://schemas.openxmlformats.org/officeDocument/2006/relationships/image" Target="../media/image205.emf"/><Relationship Id="rId10" Type="http://schemas.openxmlformats.org/officeDocument/2006/relationships/image" Target="../media/image200.emf"/><Relationship Id="rId4" Type="http://schemas.openxmlformats.org/officeDocument/2006/relationships/image" Target="../media/image194.emf"/><Relationship Id="rId9" Type="http://schemas.openxmlformats.org/officeDocument/2006/relationships/image" Target="../media/image199.emf"/><Relationship Id="rId14" Type="http://schemas.openxmlformats.org/officeDocument/2006/relationships/image" Target="../media/image204.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208.emf"/><Relationship Id="rId1" Type="http://schemas.openxmlformats.org/officeDocument/2006/relationships/image" Target="../media/image207.emf"/><Relationship Id="rId5" Type="http://schemas.openxmlformats.org/officeDocument/2006/relationships/image" Target="../media/image210.emf"/><Relationship Id="rId4" Type="http://schemas.openxmlformats.org/officeDocument/2006/relationships/image" Target="../media/image20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a:latin typeface="Arial" charset="0"/>
                <a:cs typeface="+mn-cs"/>
              </a:defRPr>
            </a:lvl1pPr>
          </a:lstStyle>
          <a:p>
            <a:pPr>
              <a:defRPr/>
            </a:pPr>
            <a:endParaRPr lang="en-US"/>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1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1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a:latin typeface="Arial" charset="0"/>
                <a:cs typeface="+mn-cs"/>
              </a:defRPr>
            </a:lvl1pPr>
          </a:lstStyle>
          <a:p>
            <a:pPr>
              <a:defRPr/>
            </a:pPr>
            <a:fld id="{6F6FDDB0-6393-0445-9F61-3EFCB7D6DFF9}" type="slidenum">
              <a:rPr lang="en-US"/>
              <a:pPr>
                <a:defRPr/>
              </a:pPr>
              <a:t>‹#›</a:t>
            </a:fld>
            <a:endParaRPr lang="en-US"/>
          </a:p>
        </p:txBody>
      </p:sp>
    </p:spTree>
    <p:extLst>
      <p:ext uri="{BB962C8B-B14F-4D97-AF65-F5344CB8AC3E}">
        <p14:creationId xmlns:p14="http://schemas.microsoft.com/office/powerpoint/2010/main" val="893977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CB7E88-3937-5E4E-BD1E-11DBF008C212}" type="slidenum">
              <a:rPr lang="en-US"/>
              <a:pPr>
                <a:defRPr/>
              </a:pPr>
              <a:t>5</a:t>
            </a:fld>
            <a:endParaRPr lang="en-US"/>
          </a:p>
        </p:txBody>
      </p:sp>
      <p:sp>
        <p:nvSpPr>
          <p:cNvPr id="794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462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4686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6E76FE-9565-FD43-A271-30244FB16113}" type="slidenum">
              <a:rPr lang="en-US"/>
              <a:pPr>
                <a:defRPr/>
              </a:pPr>
              <a:t>7</a:t>
            </a:fld>
            <a:endParaRPr lang="en-US"/>
          </a:p>
        </p:txBody>
      </p:sp>
      <p:sp>
        <p:nvSpPr>
          <p:cNvPr id="836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3661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8316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B9B1A1-6FA2-0648-923F-F050EB1F990F}" type="slidenum">
              <a:rPr lang="en-US"/>
              <a:pPr>
                <a:defRPr/>
              </a:pPr>
              <a:t>8</a:t>
            </a:fld>
            <a:endParaRPr lang="en-US"/>
          </a:p>
        </p:txBody>
      </p:sp>
      <p:sp>
        <p:nvSpPr>
          <p:cNvPr id="838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3865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6900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DA06C7-178F-1240-B6AB-EE0BDDB0E152}" type="slidenum">
              <a:rPr lang="en-US"/>
              <a:pPr>
                <a:defRPr/>
              </a:pPr>
              <a:t>11</a:t>
            </a:fld>
            <a:endParaRPr lang="en-US"/>
          </a:p>
        </p:txBody>
      </p:sp>
      <p:sp>
        <p:nvSpPr>
          <p:cNvPr id="842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275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61985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10051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12265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096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85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1281534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706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2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298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0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69760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1800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ChangeArrowheads="1"/>
          </p:cNvSpPr>
          <p:nvPr userDrawn="1"/>
        </p:nvSpPr>
        <p:spPr bwMode="gray">
          <a:xfrm>
            <a:off x="0" y="6553200"/>
            <a:ext cx="9144000" cy="304800"/>
          </a:xfrm>
          <a:prstGeom prst="rect">
            <a:avLst/>
          </a:prstGeom>
          <a:solidFill>
            <a:srgbClr val="001D77"/>
          </a:solidFill>
          <a:ln>
            <a:noFill/>
          </a:ln>
          <a:extLst/>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p>
        </p:txBody>
      </p:sp>
      <p:pic>
        <p:nvPicPr>
          <p:cNvPr id="10" name="Shape 40"/>
          <p:cNvPicPr preferRelativeResize="0">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7963" y="6597327"/>
            <a:ext cx="782637" cy="23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userDrawn="1"/>
        </p:nvSpPr>
        <p:spPr bwMode="auto">
          <a:xfrm>
            <a:off x="2743200" y="6659404"/>
            <a:ext cx="36433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900" dirty="0" smtClean="0">
                <a:solidFill>
                  <a:srgbClr val="D9D9D9"/>
                </a:solidFill>
                <a:latin typeface="Times New Roman" panose="02020603050405020304" pitchFamily="18" charset="0"/>
                <a:cs typeface="Times New Roman" panose="02020603050405020304" pitchFamily="18" charset="0"/>
              </a:rPr>
              <a:t>Copyright © 2018, 2014, 2010 Pearson Education Inc</a:t>
            </a:r>
            <a:r>
              <a:rPr lang="en-US" altLang="en-US" sz="1000" dirty="0" smtClean="0">
                <a:solidFill>
                  <a:srgbClr val="D9D9D9"/>
                </a:solidFill>
                <a:latin typeface="Times New Roman" panose="02020603050405020304" pitchFamily="18" charset="0"/>
                <a:cs typeface="Times New Roman" panose="02020603050405020304" pitchFamily="18" charset="0"/>
              </a:rPr>
              <a:t>.  </a:t>
            </a:r>
          </a:p>
        </p:txBody>
      </p:sp>
      <p:sp>
        <p:nvSpPr>
          <p:cNvPr id="12" name="Rectangle 22"/>
          <p:cNvSpPr>
            <a:spLocks noChangeArrowheads="1"/>
          </p:cNvSpPr>
          <p:nvPr userDrawn="1"/>
        </p:nvSpPr>
        <p:spPr bwMode="auto">
          <a:xfrm>
            <a:off x="7343775" y="6534150"/>
            <a:ext cx="1190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a:t>
            </a:r>
            <a:r>
              <a:rPr lang="en-US" altLang="en-US" sz="1600" dirty="0" smtClean="0">
                <a:solidFill>
                  <a:schemeClr val="bg1"/>
                </a:solidFill>
                <a:latin typeface="Arial" panose="020B0604020202020204" pitchFamily="34" charset="0"/>
              </a:rPr>
              <a:t>Slide</a:t>
            </a:r>
            <a:r>
              <a:rPr lang="en-US" altLang="en-US" sz="1600" baseline="0" dirty="0" smtClean="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endParaRPr lang="en-US" altLang="en-US" sz="1600" dirty="0">
              <a:solidFill>
                <a:schemeClr val="bg1"/>
              </a:solidFill>
              <a:latin typeface="Arial" panose="020B0604020202020204" pitchFamily="34" charset="0"/>
            </a:endParaRPr>
          </a:p>
        </p:txBody>
      </p:sp>
      <p:sp>
        <p:nvSpPr>
          <p:cNvPr id="13" name="Rectangle 12"/>
          <p:cNvSpPr/>
          <p:nvPr userDrawn="1"/>
        </p:nvSpPr>
        <p:spPr>
          <a:xfrm>
            <a:off x="1828800" y="6524625"/>
            <a:ext cx="5486400" cy="253916"/>
          </a:xfrm>
          <a:prstGeom prst="rect">
            <a:avLst/>
          </a:prstGeom>
        </p:spPr>
        <p:txBody>
          <a:bodyPr wrap="square">
            <a:spAutoFit/>
          </a:bodyPr>
          <a:lstStyle/>
          <a:p>
            <a:pPr marL="0" marR="0" algn="ctr">
              <a:spcBef>
                <a:spcPts val="0"/>
              </a:spcBef>
              <a:spcAft>
                <a:spcPts val="0"/>
              </a:spcAft>
            </a:pPr>
            <a:r>
              <a:rPr lang="en-US" sz="1050" dirty="0" smtClean="0">
                <a:solidFill>
                  <a:schemeClr val="bg1"/>
                </a:solidFill>
                <a:effectLst/>
                <a:latin typeface="Arial" panose="020B0604020202020204" pitchFamily="34" charset="0"/>
                <a:ea typeface="Calibri" panose="020F0502020204030204" pitchFamily="34" charset="0"/>
              </a:rPr>
              <a:t>Goldstein/Schneider/Lay/</a:t>
            </a:r>
            <a:r>
              <a:rPr lang="en-US" sz="1050" dirty="0" err="1" smtClean="0">
                <a:solidFill>
                  <a:schemeClr val="bg1"/>
                </a:solidFill>
                <a:effectLst/>
                <a:latin typeface="Arial" panose="020B0604020202020204" pitchFamily="34" charset="0"/>
                <a:ea typeface="Calibri" panose="020F0502020204030204" pitchFamily="34" charset="0"/>
              </a:rPr>
              <a:t>Asmar</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Calculus</a:t>
            </a:r>
            <a:r>
              <a:rPr lang="en-US" sz="1050" baseline="0" dirty="0" smtClean="0">
                <a:solidFill>
                  <a:schemeClr val="bg1"/>
                </a:solidFill>
                <a:effectLst/>
                <a:latin typeface="Arial" panose="020B0604020202020204" pitchFamily="34" charset="0"/>
                <a:ea typeface="Calibri" panose="020F0502020204030204" pitchFamily="34" charset="0"/>
              </a:rPr>
              <a:t> and Its Applications</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14e</a:t>
            </a:r>
            <a:endParaRPr lang="en-US" sz="1050" dirty="0">
              <a:solidFill>
                <a:schemeClr val="bg1"/>
              </a:solidFill>
              <a:effectLst/>
              <a:latin typeface="Times New Roman" panose="02020603050405020304" pitchFamily="18" charset="0"/>
              <a:ea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jpeg"/><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5.bin"/><Relationship Id="rId3" Type="http://schemas.openxmlformats.org/officeDocument/2006/relationships/image" Target="../media/image1.jpeg"/><Relationship Id="rId7" Type="http://schemas.openxmlformats.org/officeDocument/2006/relationships/oleObject" Target="../embeddings/oleObject22.bin"/><Relationship Id="rId12" Type="http://schemas.openxmlformats.org/officeDocument/2006/relationships/image" Target="../media/image24.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1.bin"/><Relationship Id="rId11" Type="http://schemas.openxmlformats.org/officeDocument/2006/relationships/oleObject" Target="../embeddings/oleObject24.bin"/><Relationship Id="rId5" Type="http://schemas.openxmlformats.org/officeDocument/2006/relationships/image" Target="../media/image19.wmf"/><Relationship Id="rId10" Type="http://schemas.openxmlformats.org/officeDocument/2006/relationships/image" Target="../media/image23.wmf"/><Relationship Id="rId4" Type="http://schemas.openxmlformats.org/officeDocument/2006/relationships/oleObject" Target="../embeddings/oleObject20.bin"/><Relationship Id="rId9" Type="http://schemas.openxmlformats.org/officeDocument/2006/relationships/oleObject" Target="../embeddings/oleObject23.bin"/><Relationship Id="rId14" Type="http://schemas.openxmlformats.org/officeDocument/2006/relationships/image" Target="../media/image2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0.emf"/><Relationship Id="rId18" Type="http://schemas.openxmlformats.org/officeDocument/2006/relationships/oleObject" Target="../embeddings/oleObject33.bin"/><Relationship Id="rId3" Type="http://schemas.openxmlformats.org/officeDocument/2006/relationships/image" Target="../media/image1.jpeg"/><Relationship Id="rId7" Type="http://schemas.openxmlformats.org/officeDocument/2006/relationships/image" Target="../media/image27.emf"/><Relationship Id="rId12" Type="http://schemas.openxmlformats.org/officeDocument/2006/relationships/oleObject" Target="../embeddings/oleObject30.bin"/><Relationship Id="rId17" Type="http://schemas.openxmlformats.org/officeDocument/2006/relationships/image" Target="../media/image32.emf"/><Relationship Id="rId2" Type="http://schemas.openxmlformats.org/officeDocument/2006/relationships/slideLayout" Target="../slideLayouts/slideLayout4.xml"/><Relationship Id="rId16" Type="http://schemas.openxmlformats.org/officeDocument/2006/relationships/oleObject" Target="../embeddings/oleObject32.bin"/><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oleObject" Target="../embeddings/oleObject29.bin"/><Relationship Id="rId19" Type="http://schemas.openxmlformats.org/officeDocument/2006/relationships/image" Target="../media/image33.emf"/><Relationship Id="rId4" Type="http://schemas.openxmlformats.org/officeDocument/2006/relationships/oleObject" Target="../embeddings/oleObject26.bin"/><Relationship Id="rId9" Type="http://schemas.openxmlformats.org/officeDocument/2006/relationships/image" Target="../media/image28.emf"/><Relationship Id="rId1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18" Type="http://schemas.openxmlformats.org/officeDocument/2006/relationships/oleObject" Target="../embeddings/oleObject41.bin"/><Relationship Id="rId3" Type="http://schemas.openxmlformats.org/officeDocument/2006/relationships/image" Target="../media/image1.jpeg"/><Relationship Id="rId21" Type="http://schemas.openxmlformats.org/officeDocument/2006/relationships/image" Target="../media/image42.emf"/><Relationship Id="rId7" Type="http://schemas.openxmlformats.org/officeDocument/2006/relationships/image" Target="../media/image35.emf"/><Relationship Id="rId12" Type="http://schemas.openxmlformats.org/officeDocument/2006/relationships/oleObject" Target="../embeddings/oleObject38.bin"/><Relationship Id="rId17" Type="http://schemas.openxmlformats.org/officeDocument/2006/relationships/image" Target="../media/image40.emf"/><Relationship Id="rId25" Type="http://schemas.openxmlformats.org/officeDocument/2006/relationships/image" Target="../media/image44.emf"/><Relationship Id="rId2" Type="http://schemas.openxmlformats.org/officeDocument/2006/relationships/slideLayout" Target="../slideLayouts/slideLayout4.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37.emf"/><Relationship Id="rId24" Type="http://schemas.openxmlformats.org/officeDocument/2006/relationships/oleObject" Target="../embeddings/oleObject44.bin"/><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3.emf"/><Relationship Id="rId10" Type="http://schemas.openxmlformats.org/officeDocument/2006/relationships/oleObject" Target="../embeddings/oleObject37.bin"/><Relationship Id="rId19" Type="http://schemas.openxmlformats.org/officeDocument/2006/relationships/image" Target="../media/image41.emf"/><Relationship Id="rId4" Type="http://schemas.openxmlformats.org/officeDocument/2006/relationships/oleObject" Target="../embeddings/oleObject34.bin"/><Relationship Id="rId9" Type="http://schemas.openxmlformats.org/officeDocument/2006/relationships/image" Target="../media/image36.emf"/><Relationship Id="rId14" Type="http://schemas.openxmlformats.org/officeDocument/2006/relationships/oleObject" Target="../embeddings/oleObject39.bin"/><Relationship Id="rId22"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9.emf"/><Relationship Id="rId18" Type="http://schemas.openxmlformats.org/officeDocument/2006/relationships/oleObject" Target="../embeddings/oleObject52.bin"/><Relationship Id="rId3" Type="http://schemas.openxmlformats.org/officeDocument/2006/relationships/image" Target="../media/image1.jpeg"/><Relationship Id="rId21" Type="http://schemas.openxmlformats.org/officeDocument/2006/relationships/image" Target="../media/image53.emf"/><Relationship Id="rId7" Type="http://schemas.openxmlformats.org/officeDocument/2006/relationships/image" Target="../media/image46.emf"/><Relationship Id="rId12" Type="http://schemas.openxmlformats.org/officeDocument/2006/relationships/oleObject" Target="../embeddings/oleObject49.bin"/><Relationship Id="rId17" Type="http://schemas.openxmlformats.org/officeDocument/2006/relationships/image" Target="../media/image51.emf"/><Relationship Id="rId2" Type="http://schemas.openxmlformats.org/officeDocument/2006/relationships/slideLayout" Target="../slideLayouts/slideLayout4.xml"/><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vmlDrawing" Target="../drawings/vmlDrawing13.vml"/><Relationship Id="rId6" Type="http://schemas.openxmlformats.org/officeDocument/2006/relationships/oleObject" Target="../embeddings/oleObject46.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48.bin"/><Relationship Id="rId19" Type="http://schemas.openxmlformats.org/officeDocument/2006/relationships/image" Target="../media/image52.emf"/><Relationship Id="rId4" Type="http://schemas.openxmlformats.org/officeDocument/2006/relationships/oleObject" Target="../embeddings/oleObject45.bin"/><Relationship Id="rId9" Type="http://schemas.openxmlformats.org/officeDocument/2006/relationships/image" Target="../media/image47.emf"/><Relationship Id="rId1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58.emf"/><Relationship Id="rId18" Type="http://schemas.openxmlformats.org/officeDocument/2006/relationships/oleObject" Target="../embeddings/oleObject61.bin"/><Relationship Id="rId26" Type="http://schemas.openxmlformats.org/officeDocument/2006/relationships/oleObject" Target="../embeddings/oleObject65.bin"/><Relationship Id="rId3" Type="http://schemas.openxmlformats.org/officeDocument/2006/relationships/image" Target="../media/image1.jpeg"/><Relationship Id="rId21" Type="http://schemas.openxmlformats.org/officeDocument/2006/relationships/image" Target="../media/image62.emf"/><Relationship Id="rId7" Type="http://schemas.openxmlformats.org/officeDocument/2006/relationships/image" Target="../media/image55.emf"/><Relationship Id="rId12" Type="http://schemas.openxmlformats.org/officeDocument/2006/relationships/oleObject" Target="../embeddings/oleObject58.bin"/><Relationship Id="rId17" Type="http://schemas.openxmlformats.org/officeDocument/2006/relationships/image" Target="../media/image60.emf"/><Relationship Id="rId25" Type="http://schemas.openxmlformats.org/officeDocument/2006/relationships/image" Target="../media/image64.emf"/><Relationship Id="rId2" Type="http://schemas.openxmlformats.org/officeDocument/2006/relationships/slideLayout" Target="../slideLayouts/slideLayout4.xml"/><Relationship Id="rId16" Type="http://schemas.openxmlformats.org/officeDocument/2006/relationships/oleObject" Target="../embeddings/oleObject60.bin"/><Relationship Id="rId20" Type="http://schemas.openxmlformats.org/officeDocument/2006/relationships/oleObject" Target="../embeddings/oleObject62.bin"/><Relationship Id="rId29" Type="http://schemas.openxmlformats.org/officeDocument/2006/relationships/image" Target="../media/image66.emf"/><Relationship Id="rId1" Type="http://schemas.openxmlformats.org/officeDocument/2006/relationships/vmlDrawing" Target="../drawings/vmlDrawing14.vml"/><Relationship Id="rId6" Type="http://schemas.openxmlformats.org/officeDocument/2006/relationships/oleObject" Target="../embeddings/oleObject55.bin"/><Relationship Id="rId11" Type="http://schemas.openxmlformats.org/officeDocument/2006/relationships/image" Target="../media/image57.emf"/><Relationship Id="rId24" Type="http://schemas.openxmlformats.org/officeDocument/2006/relationships/oleObject" Target="../embeddings/oleObject64.bin"/><Relationship Id="rId5" Type="http://schemas.openxmlformats.org/officeDocument/2006/relationships/image" Target="../media/image54.emf"/><Relationship Id="rId15" Type="http://schemas.openxmlformats.org/officeDocument/2006/relationships/image" Target="../media/image59.emf"/><Relationship Id="rId23" Type="http://schemas.openxmlformats.org/officeDocument/2006/relationships/image" Target="../media/image63.emf"/><Relationship Id="rId28" Type="http://schemas.openxmlformats.org/officeDocument/2006/relationships/oleObject" Target="../embeddings/oleObject66.bin"/><Relationship Id="rId10" Type="http://schemas.openxmlformats.org/officeDocument/2006/relationships/oleObject" Target="../embeddings/oleObject57.bin"/><Relationship Id="rId19" Type="http://schemas.openxmlformats.org/officeDocument/2006/relationships/image" Target="../media/image61.emf"/><Relationship Id="rId31" Type="http://schemas.openxmlformats.org/officeDocument/2006/relationships/image" Target="../media/image67.emf"/><Relationship Id="rId4" Type="http://schemas.openxmlformats.org/officeDocument/2006/relationships/oleObject" Target="../embeddings/oleObject54.bin"/><Relationship Id="rId9" Type="http://schemas.openxmlformats.org/officeDocument/2006/relationships/image" Target="../media/image56.emf"/><Relationship Id="rId14" Type="http://schemas.openxmlformats.org/officeDocument/2006/relationships/oleObject" Target="../embeddings/oleObject59.bin"/><Relationship Id="rId22" Type="http://schemas.openxmlformats.org/officeDocument/2006/relationships/oleObject" Target="../embeddings/oleObject63.bin"/><Relationship Id="rId27" Type="http://schemas.openxmlformats.org/officeDocument/2006/relationships/image" Target="../media/image65.emf"/><Relationship Id="rId30" Type="http://schemas.openxmlformats.org/officeDocument/2006/relationships/oleObject" Target="../embeddings/oleObject6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68.emf"/><Relationship Id="rId4" Type="http://schemas.openxmlformats.org/officeDocument/2006/relationships/oleObject" Target="../embeddings/oleObject68.bin"/></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69.wmf"/><Relationship Id="rId4" Type="http://schemas.openxmlformats.org/officeDocument/2006/relationships/oleObject" Target="../embeddings/oleObject6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1.jpeg"/><Relationship Id="rId7" Type="http://schemas.openxmlformats.org/officeDocument/2006/relationships/image" Target="../media/image71.w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71.bin"/><Relationship Id="rId11" Type="http://schemas.openxmlformats.org/officeDocument/2006/relationships/image" Target="../media/image73.emf"/><Relationship Id="rId5" Type="http://schemas.openxmlformats.org/officeDocument/2006/relationships/image" Target="../media/image70.e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2.w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5.e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75.bin"/><Relationship Id="rId5" Type="http://schemas.openxmlformats.org/officeDocument/2006/relationships/image" Target="../media/image74.emf"/><Relationship Id="rId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0.emf"/><Relationship Id="rId18" Type="http://schemas.openxmlformats.org/officeDocument/2006/relationships/oleObject" Target="../embeddings/oleObject83.bin"/><Relationship Id="rId3" Type="http://schemas.openxmlformats.org/officeDocument/2006/relationships/image" Target="../media/image1.jpeg"/><Relationship Id="rId7" Type="http://schemas.openxmlformats.org/officeDocument/2006/relationships/image" Target="../media/image77.emf"/><Relationship Id="rId12" Type="http://schemas.openxmlformats.org/officeDocument/2006/relationships/oleObject" Target="../embeddings/oleObject80.bin"/><Relationship Id="rId17" Type="http://schemas.openxmlformats.org/officeDocument/2006/relationships/image" Target="../media/image82.emf"/><Relationship Id="rId2" Type="http://schemas.openxmlformats.org/officeDocument/2006/relationships/slideLayout" Target="../slideLayouts/slideLayout4.xml"/><Relationship Id="rId16" Type="http://schemas.openxmlformats.org/officeDocument/2006/relationships/oleObject" Target="../embeddings/oleObject82.bin"/><Relationship Id="rId1" Type="http://schemas.openxmlformats.org/officeDocument/2006/relationships/vmlDrawing" Target="../drawings/vmlDrawing19.vml"/><Relationship Id="rId6" Type="http://schemas.openxmlformats.org/officeDocument/2006/relationships/oleObject" Target="../embeddings/oleObject77.bin"/><Relationship Id="rId11" Type="http://schemas.openxmlformats.org/officeDocument/2006/relationships/image" Target="../media/image79.wmf"/><Relationship Id="rId5" Type="http://schemas.openxmlformats.org/officeDocument/2006/relationships/image" Target="../media/image76.emf"/><Relationship Id="rId15" Type="http://schemas.openxmlformats.org/officeDocument/2006/relationships/image" Target="../media/image81.emf"/><Relationship Id="rId10" Type="http://schemas.openxmlformats.org/officeDocument/2006/relationships/oleObject" Target="../embeddings/oleObject79.bin"/><Relationship Id="rId19" Type="http://schemas.openxmlformats.org/officeDocument/2006/relationships/image" Target="../media/image83.emf"/><Relationship Id="rId4" Type="http://schemas.openxmlformats.org/officeDocument/2006/relationships/oleObject" Target="../embeddings/oleObject76.bin"/><Relationship Id="rId9" Type="http://schemas.openxmlformats.org/officeDocument/2006/relationships/image" Target="../media/image78.emf"/><Relationship Id="rId14" Type="http://schemas.openxmlformats.org/officeDocument/2006/relationships/oleObject" Target="../embeddings/oleObject8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88.emf"/><Relationship Id="rId18" Type="http://schemas.openxmlformats.org/officeDocument/2006/relationships/oleObject" Target="../embeddings/oleObject91.bin"/><Relationship Id="rId3" Type="http://schemas.openxmlformats.org/officeDocument/2006/relationships/image" Target="../media/image1.jpeg"/><Relationship Id="rId21" Type="http://schemas.openxmlformats.org/officeDocument/2006/relationships/image" Target="../media/image92.emf"/><Relationship Id="rId7" Type="http://schemas.openxmlformats.org/officeDocument/2006/relationships/image" Target="../media/image85.emf"/><Relationship Id="rId12" Type="http://schemas.openxmlformats.org/officeDocument/2006/relationships/oleObject" Target="../embeddings/oleObject88.bin"/><Relationship Id="rId17" Type="http://schemas.openxmlformats.org/officeDocument/2006/relationships/image" Target="../media/image90.emf"/><Relationship Id="rId2" Type="http://schemas.openxmlformats.org/officeDocument/2006/relationships/slideLayout" Target="../slideLayouts/slideLayout4.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vmlDrawing" Target="../drawings/vmlDrawing20.vml"/><Relationship Id="rId6" Type="http://schemas.openxmlformats.org/officeDocument/2006/relationships/oleObject" Target="../embeddings/oleObject85.bin"/><Relationship Id="rId11" Type="http://schemas.openxmlformats.org/officeDocument/2006/relationships/image" Target="../media/image87.emf"/><Relationship Id="rId5" Type="http://schemas.openxmlformats.org/officeDocument/2006/relationships/image" Target="../media/image84.emf"/><Relationship Id="rId15" Type="http://schemas.openxmlformats.org/officeDocument/2006/relationships/image" Target="../media/image89.emf"/><Relationship Id="rId10" Type="http://schemas.openxmlformats.org/officeDocument/2006/relationships/oleObject" Target="../embeddings/oleObject87.bin"/><Relationship Id="rId19" Type="http://schemas.openxmlformats.org/officeDocument/2006/relationships/image" Target="../media/image91.emf"/><Relationship Id="rId4" Type="http://schemas.openxmlformats.org/officeDocument/2006/relationships/oleObject" Target="../embeddings/oleObject84.bin"/><Relationship Id="rId9" Type="http://schemas.openxmlformats.org/officeDocument/2006/relationships/image" Target="../media/image86.e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93.png"/><Relationship Id="rId5" Type="http://schemas.openxmlformats.org/officeDocument/2006/relationships/image" Target="../media/image87.emf"/><Relationship Id="rId4" Type="http://schemas.openxmlformats.org/officeDocument/2006/relationships/oleObject" Target="../embeddings/oleObject9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8.emf"/><Relationship Id="rId3" Type="http://schemas.openxmlformats.org/officeDocument/2006/relationships/image" Target="../media/image1.jpeg"/><Relationship Id="rId7" Type="http://schemas.openxmlformats.org/officeDocument/2006/relationships/image" Target="../media/image95.emf"/><Relationship Id="rId12" Type="http://schemas.openxmlformats.org/officeDocument/2006/relationships/oleObject" Target="../embeddings/oleObject99.bin"/><Relationship Id="rId17" Type="http://schemas.openxmlformats.org/officeDocument/2006/relationships/image" Target="../media/image100.emf"/><Relationship Id="rId2" Type="http://schemas.openxmlformats.org/officeDocument/2006/relationships/slideLayout" Target="../slideLayouts/slideLayout4.xml"/><Relationship Id="rId16" Type="http://schemas.openxmlformats.org/officeDocument/2006/relationships/oleObject" Target="../embeddings/oleObject101.bin"/><Relationship Id="rId1" Type="http://schemas.openxmlformats.org/officeDocument/2006/relationships/vmlDrawing" Target="../drawings/vmlDrawing22.vml"/><Relationship Id="rId6" Type="http://schemas.openxmlformats.org/officeDocument/2006/relationships/oleObject" Target="../embeddings/oleObject96.bin"/><Relationship Id="rId11" Type="http://schemas.openxmlformats.org/officeDocument/2006/relationships/image" Target="../media/image97.emf"/><Relationship Id="rId5" Type="http://schemas.openxmlformats.org/officeDocument/2006/relationships/image" Target="../media/image94.emf"/><Relationship Id="rId15" Type="http://schemas.openxmlformats.org/officeDocument/2006/relationships/image" Target="../media/image99.e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96.emf"/><Relationship Id="rId14" Type="http://schemas.openxmlformats.org/officeDocument/2006/relationships/oleObject" Target="../embeddings/oleObject10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05.emf"/><Relationship Id="rId18" Type="http://schemas.openxmlformats.org/officeDocument/2006/relationships/oleObject" Target="../embeddings/oleObject109.bin"/><Relationship Id="rId3" Type="http://schemas.openxmlformats.org/officeDocument/2006/relationships/image" Target="../media/image1.jpeg"/><Relationship Id="rId7" Type="http://schemas.openxmlformats.org/officeDocument/2006/relationships/image" Target="../media/image102.emf"/><Relationship Id="rId12" Type="http://schemas.openxmlformats.org/officeDocument/2006/relationships/oleObject" Target="../embeddings/oleObject106.bin"/><Relationship Id="rId17" Type="http://schemas.openxmlformats.org/officeDocument/2006/relationships/image" Target="../media/image107.emf"/><Relationship Id="rId2" Type="http://schemas.openxmlformats.org/officeDocument/2006/relationships/slideLayout" Target="../slideLayouts/slideLayout4.xml"/><Relationship Id="rId16" Type="http://schemas.openxmlformats.org/officeDocument/2006/relationships/oleObject" Target="../embeddings/oleObject108.bin"/><Relationship Id="rId1" Type="http://schemas.openxmlformats.org/officeDocument/2006/relationships/vmlDrawing" Target="../drawings/vmlDrawing23.vml"/><Relationship Id="rId6" Type="http://schemas.openxmlformats.org/officeDocument/2006/relationships/oleObject" Target="../embeddings/oleObject103.bin"/><Relationship Id="rId11" Type="http://schemas.openxmlformats.org/officeDocument/2006/relationships/image" Target="../media/image104.emf"/><Relationship Id="rId5" Type="http://schemas.openxmlformats.org/officeDocument/2006/relationships/image" Target="../media/image101.emf"/><Relationship Id="rId15" Type="http://schemas.openxmlformats.org/officeDocument/2006/relationships/image" Target="../media/image106.emf"/><Relationship Id="rId10" Type="http://schemas.openxmlformats.org/officeDocument/2006/relationships/oleObject" Target="../embeddings/oleObject105.bin"/><Relationship Id="rId19" Type="http://schemas.openxmlformats.org/officeDocument/2006/relationships/image" Target="../media/image108.emf"/><Relationship Id="rId4" Type="http://schemas.openxmlformats.org/officeDocument/2006/relationships/oleObject" Target="../embeddings/oleObject102.bin"/><Relationship Id="rId9" Type="http://schemas.openxmlformats.org/officeDocument/2006/relationships/image" Target="../media/image103.emf"/><Relationship Id="rId14" Type="http://schemas.openxmlformats.org/officeDocument/2006/relationships/oleObject" Target="../embeddings/oleObject107.bin"/></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110.png"/><Relationship Id="rId5" Type="http://schemas.openxmlformats.org/officeDocument/2006/relationships/image" Target="../media/image109.emf"/><Relationship Id="rId4" Type="http://schemas.openxmlformats.org/officeDocument/2006/relationships/oleObject" Target="../embeddings/oleObject110.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15.emf"/><Relationship Id="rId18" Type="http://schemas.openxmlformats.org/officeDocument/2006/relationships/oleObject" Target="../embeddings/oleObject120.bin"/><Relationship Id="rId3" Type="http://schemas.openxmlformats.org/officeDocument/2006/relationships/image" Target="../media/image1.jpeg"/><Relationship Id="rId21" Type="http://schemas.openxmlformats.org/officeDocument/2006/relationships/oleObject" Target="../embeddings/oleObject122.bin"/><Relationship Id="rId7" Type="http://schemas.openxmlformats.org/officeDocument/2006/relationships/image" Target="../media/image112.emf"/><Relationship Id="rId12" Type="http://schemas.openxmlformats.org/officeDocument/2006/relationships/oleObject" Target="../embeddings/oleObject115.bin"/><Relationship Id="rId17" Type="http://schemas.openxmlformats.org/officeDocument/2006/relationships/oleObject" Target="../embeddings/oleObject119.bin"/><Relationship Id="rId2" Type="http://schemas.openxmlformats.org/officeDocument/2006/relationships/slideLayout" Target="../slideLayouts/slideLayout4.xml"/><Relationship Id="rId16" Type="http://schemas.openxmlformats.org/officeDocument/2006/relationships/oleObject" Target="../embeddings/oleObject118.bin"/><Relationship Id="rId20" Type="http://schemas.openxmlformats.org/officeDocument/2006/relationships/oleObject" Target="../embeddings/oleObject121.bin"/><Relationship Id="rId1" Type="http://schemas.openxmlformats.org/officeDocument/2006/relationships/vmlDrawing" Target="../drawings/vmlDrawing25.vml"/><Relationship Id="rId6" Type="http://schemas.openxmlformats.org/officeDocument/2006/relationships/oleObject" Target="../embeddings/oleObject112.bin"/><Relationship Id="rId11" Type="http://schemas.openxmlformats.org/officeDocument/2006/relationships/image" Target="../media/image114.emf"/><Relationship Id="rId24" Type="http://schemas.openxmlformats.org/officeDocument/2006/relationships/oleObject" Target="../embeddings/oleObject124.bin"/><Relationship Id="rId5" Type="http://schemas.openxmlformats.org/officeDocument/2006/relationships/image" Target="../media/image111.emf"/><Relationship Id="rId15" Type="http://schemas.openxmlformats.org/officeDocument/2006/relationships/oleObject" Target="../embeddings/oleObject117.bin"/><Relationship Id="rId23" Type="http://schemas.openxmlformats.org/officeDocument/2006/relationships/oleObject" Target="../embeddings/oleObject123.bin"/><Relationship Id="rId10" Type="http://schemas.openxmlformats.org/officeDocument/2006/relationships/oleObject" Target="../embeddings/oleObject114.bin"/><Relationship Id="rId19" Type="http://schemas.openxmlformats.org/officeDocument/2006/relationships/image" Target="../media/image116.emf"/><Relationship Id="rId4" Type="http://schemas.openxmlformats.org/officeDocument/2006/relationships/oleObject" Target="../embeddings/oleObject111.bin"/><Relationship Id="rId9" Type="http://schemas.openxmlformats.org/officeDocument/2006/relationships/image" Target="../media/image113.emf"/><Relationship Id="rId14" Type="http://schemas.openxmlformats.org/officeDocument/2006/relationships/oleObject" Target="../embeddings/oleObject116.bin"/><Relationship Id="rId22" Type="http://schemas.openxmlformats.org/officeDocument/2006/relationships/image" Target="../media/image117.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118.emf"/><Relationship Id="rId4" Type="http://schemas.openxmlformats.org/officeDocument/2006/relationships/oleObject" Target="../embeddings/oleObject125.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23.emf"/><Relationship Id="rId3" Type="http://schemas.openxmlformats.org/officeDocument/2006/relationships/image" Target="../media/image1.jpeg"/><Relationship Id="rId7" Type="http://schemas.openxmlformats.org/officeDocument/2006/relationships/image" Target="../media/image120.wmf"/><Relationship Id="rId12" Type="http://schemas.openxmlformats.org/officeDocument/2006/relationships/oleObject" Target="../embeddings/oleObject130.bin"/><Relationship Id="rId17" Type="http://schemas.openxmlformats.org/officeDocument/2006/relationships/image" Target="../media/image125.emf"/><Relationship Id="rId2" Type="http://schemas.openxmlformats.org/officeDocument/2006/relationships/slideLayout" Target="../slideLayouts/slideLayout4.xml"/><Relationship Id="rId16" Type="http://schemas.openxmlformats.org/officeDocument/2006/relationships/oleObject" Target="../embeddings/oleObject132.bin"/><Relationship Id="rId1" Type="http://schemas.openxmlformats.org/officeDocument/2006/relationships/vmlDrawing" Target="../drawings/vmlDrawing27.vml"/><Relationship Id="rId6" Type="http://schemas.openxmlformats.org/officeDocument/2006/relationships/oleObject" Target="../embeddings/oleObject127.bin"/><Relationship Id="rId11" Type="http://schemas.openxmlformats.org/officeDocument/2006/relationships/image" Target="../media/image122.emf"/><Relationship Id="rId5" Type="http://schemas.openxmlformats.org/officeDocument/2006/relationships/image" Target="../media/image119.emf"/><Relationship Id="rId15" Type="http://schemas.openxmlformats.org/officeDocument/2006/relationships/image" Target="../media/image124.e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21.emf"/><Relationship Id="rId14" Type="http://schemas.openxmlformats.org/officeDocument/2006/relationships/oleObject" Target="../embeddings/oleObject131.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30.emf"/><Relationship Id="rId18" Type="http://schemas.openxmlformats.org/officeDocument/2006/relationships/oleObject" Target="../embeddings/oleObject140.bin"/><Relationship Id="rId3" Type="http://schemas.openxmlformats.org/officeDocument/2006/relationships/image" Target="../media/image1.jpeg"/><Relationship Id="rId21" Type="http://schemas.openxmlformats.org/officeDocument/2006/relationships/image" Target="../media/image134.emf"/><Relationship Id="rId7" Type="http://schemas.openxmlformats.org/officeDocument/2006/relationships/image" Target="../media/image127.emf"/><Relationship Id="rId12" Type="http://schemas.openxmlformats.org/officeDocument/2006/relationships/oleObject" Target="../embeddings/oleObject137.bin"/><Relationship Id="rId17" Type="http://schemas.openxmlformats.org/officeDocument/2006/relationships/image" Target="../media/image132.emf"/><Relationship Id="rId25" Type="http://schemas.openxmlformats.org/officeDocument/2006/relationships/image" Target="../media/image136.emf"/><Relationship Id="rId2" Type="http://schemas.openxmlformats.org/officeDocument/2006/relationships/slideLayout" Target="../slideLayouts/slideLayout4.xml"/><Relationship Id="rId16" Type="http://schemas.openxmlformats.org/officeDocument/2006/relationships/oleObject" Target="../embeddings/oleObject139.bin"/><Relationship Id="rId20" Type="http://schemas.openxmlformats.org/officeDocument/2006/relationships/oleObject" Target="../embeddings/oleObject141.bin"/><Relationship Id="rId1" Type="http://schemas.openxmlformats.org/officeDocument/2006/relationships/vmlDrawing" Target="../drawings/vmlDrawing28.vml"/><Relationship Id="rId6" Type="http://schemas.openxmlformats.org/officeDocument/2006/relationships/oleObject" Target="../embeddings/oleObject134.bin"/><Relationship Id="rId11" Type="http://schemas.openxmlformats.org/officeDocument/2006/relationships/image" Target="../media/image129.wmf"/><Relationship Id="rId24" Type="http://schemas.openxmlformats.org/officeDocument/2006/relationships/oleObject" Target="../embeddings/oleObject143.bin"/><Relationship Id="rId5" Type="http://schemas.openxmlformats.org/officeDocument/2006/relationships/image" Target="../media/image126.wmf"/><Relationship Id="rId15" Type="http://schemas.openxmlformats.org/officeDocument/2006/relationships/image" Target="../media/image131.emf"/><Relationship Id="rId23" Type="http://schemas.openxmlformats.org/officeDocument/2006/relationships/image" Target="../media/image135.emf"/><Relationship Id="rId10" Type="http://schemas.openxmlformats.org/officeDocument/2006/relationships/oleObject" Target="../embeddings/oleObject136.bin"/><Relationship Id="rId19" Type="http://schemas.openxmlformats.org/officeDocument/2006/relationships/image" Target="../media/image133.emf"/><Relationship Id="rId4" Type="http://schemas.openxmlformats.org/officeDocument/2006/relationships/oleObject" Target="../embeddings/oleObject133.bin"/><Relationship Id="rId9" Type="http://schemas.openxmlformats.org/officeDocument/2006/relationships/image" Target="../media/image128.emf"/><Relationship Id="rId14" Type="http://schemas.openxmlformats.org/officeDocument/2006/relationships/oleObject" Target="../embeddings/oleObject138.bin"/><Relationship Id="rId22" Type="http://schemas.openxmlformats.org/officeDocument/2006/relationships/oleObject" Target="../embeddings/oleObject142.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138.png"/><Relationship Id="rId5" Type="http://schemas.openxmlformats.org/officeDocument/2006/relationships/image" Target="../media/image137.emf"/><Relationship Id="rId4" Type="http://schemas.openxmlformats.org/officeDocument/2006/relationships/oleObject" Target="../embeddings/oleObject144.bin"/></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0.vml"/><Relationship Id="rId5" Type="http://schemas.openxmlformats.org/officeDocument/2006/relationships/image" Target="../media/image139.emf"/><Relationship Id="rId4" Type="http://schemas.openxmlformats.org/officeDocument/2006/relationships/oleObject" Target="../embeddings/oleObject14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42.emf"/><Relationship Id="rId18" Type="http://schemas.openxmlformats.org/officeDocument/2006/relationships/image" Target="../media/image144.emf"/><Relationship Id="rId3" Type="http://schemas.openxmlformats.org/officeDocument/2006/relationships/image" Target="../media/image1.jpeg"/><Relationship Id="rId7" Type="http://schemas.openxmlformats.org/officeDocument/2006/relationships/image" Target="../media/image112.emf"/><Relationship Id="rId12" Type="http://schemas.openxmlformats.org/officeDocument/2006/relationships/oleObject" Target="../embeddings/oleObject150.bin"/><Relationship Id="rId17" Type="http://schemas.openxmlformats.org/officeDocument/2006/relationships/oleObject" Target="../embeddings/oleObject153.bin"/><Relationship Id="rId2" Type="http://schemas.openxmlformats.org/officeDocument/2006/relationships/slideLayout" Target="../slideLayouts/slideLayout4.xml"/><Relationship Id="rId16" Type="http://schemas.openxmlformats.org/officeDocument/2006/relationships/image" Target="../media/image143.emf"/><Relationship Id="rId1" Type="http://schemas.openxmlformats.org/officeDocument/2006/relationships/vmlDrawing" Target="../drawings/vmlDrawing31.vml"/><Relationship Id="rId6" Type="http://schemas.openxmlformats.org/officeDocument/2006/relationships/oleObject" Target="../embeddings/oleObject147.bin"/><Relationship Id="rId11" Type="http://schemas.openxmlformats.org/officeDocument/2006/relationships/image" Target="../media/image141.emf"/><Relationship Id="rId5" Type="http://schemas.openxmlformats.org/officeDocument/2006/relationships/image" Target="../media/image111.emf"/><Relationship Id="rId15" Type="http://schemas.openxmlformats.org/officeDocument/2006/relationships/oleObject" Target="../embeddings/oleObject152.bin"/><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40.emf"/><Relationship Id="rId14" Type="http://schemas.openxmlformats.org/officeDocument/2006/relationships/oleObject" Target="../embeddings/oleObject151.bin"/></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2.vml"/><Relationship Id="rId5" Type="http://schemas.openxmlformats.org/officeDocument/2006/relationships/image" Target="../media/image145.wmf"/><Relationship Id="rId4" Type="http://schemas.openxmlformats.org/officeDocument/2006/relationships/oleObject" Target="../embeddings/oleObject154.bin"/></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7.emf"/><Relationship Id="rId2" Type="http://schemas.openxmlformats.org/officeDocument/2006/relationships/slideLayout" Target="../slideLayouts/slideLayout4.xml"/><Relationship Id="rId1" Type="http://schemas.openxmlformats.org/officeDocument/2006/relationships/vmlDrawing" Target="../drawings/vmlDrawing33.vml"/><Relationship Id="rId6" Type="http://schemas.openxmlformats.org/officeDocument/2006/relationships/oleObject" Target="../embeddings/oleObject156.bin"/><Relationship Id="rId5" Type="http://schemas.openxmlformats.org/officeDocument/2006/relationships/image" Target="../media/image146.wmf"/><Relationship Id="rId4" Type="http://schemas.openxmlformats.org/officeDocument/2006/relationships/oleObject" Target="../embeddings/oleObject155.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9.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58.bin"/><Relationship Id="rId5" Type="http://schemas.openxmlformats.org/officeDocument/2006/relationships/image" Target="../media/image148.emf"/><Relationship Id="rId4" Type="http://schemas.openxmlformats.org/officeDocument/2006/relationships/oleObject" Target="../embeddings/oleObject157.bin"/></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oleObject" Target="../embeddings/oleObject160.bin"/><Relationship Id="rId5" Type="http://schemas.openxmlformats.org/officeDocument/2006/relationships/image" Target="../media/image150.emf"/><Relationship Id="rId4" Type="http://schemas.openxmlformats.org/officeDocument/2006/relationships/oleObject" Target="../embeddings/oleObject159.bin"/></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image" Target="../media/image1.jpeg"/><Relationship Id="rId7" Type="http://schemas.openxmlformats.org/officeDocument/2006/relationships/image" Target="../media/image153.emf"/><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oleObject" Target="../embeddings/oleObject162.bin"/><Relationship Id="rId11" Type="http://schemas.openxmlformats.org/officeDocument/2006/relationships/image" Target="../media/image155.emf"/><Relationship Id="rId5" Type="http://schemas.openxmlformats.org/officeDocument/2006/relationships/image" Target="../media/image152.emf"/><Relationship Id="rId10" Type="http://schemas.openxmlformats.org/officeDocument/2006/relationships/oleObject" Target="../embeddings/oleObject164.bin"/><Relationship Id="rId4" Type="http://schemas.openxmlformats.org/officeDocument/2006/relationships/oleObject" Target="../embeddings/oleObject161.bin"/><Relationship Id="rId9" Type="http://schemas.openxmlformats.org/officeDocument/2006/relationships/image" Target="../media/image154.emf"/></Relationships>
</file>

<file path=ppt/slides/_rels/slide5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jpeg"/><Relationship Id="rId7" Type="http://schemas.openxmlformats.org/officeDocument/2006/relationships/image" Target="../media/image157.emf"/><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oleObject" Target="../embeddings/oleObject166.bin"/><Relationship Id="rId5" Type="http://schemas.openxmlformats.org/officeDocument/2006/relationships/image" Target="../media/image156.emf"/><Relationship Id="rId4" Type="http://schemas.openxmlformats.org/officeDocument/2006/relationships/oleObject" Target="../embeddings/oleObject165.bin"/></Relationships>
</file>

<file path=ppt/slides/_rels/slide52.xml.rels><?xml version="1.0" encoding="UTF-8" standalone="yes"?>
<Relationships xmlns="http://schemas.openxmlformats.org/package/2006/relationships"><Relationship Id="rId8" Type="http://schemas.openxmlformats.org/officeDocument/2006/relationships/image" Target="../media/image160.emf"/><Relationship Id="rId3" Type="http://schemas.openxmlformats.org/officeDocument/2006/relationships/image" Target="../media/image1.jpeg"/><Relationship Id="rId7" Type="http://schemas.openxmlformats.org/officeDocument/2006/relationships/oleObject" Target="../embeddings/oleObject168.bin"/><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image" Target="../media/image161.png"/><Relationship Id="rId5" Type="http://schemas.openxmlformats.org/officeDocument/2006/relationships/image" Target="../media/image159.emf"/><Relationship Id="rId4" Type="http://schemas.openxmlformats.org/officeDocument/2006/relationships/oleObject" Target="../embeddings/oleObject167.bin"/></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image" Target="../media/image162.png"/><Relationship Id="rId5" Type="http://schemas.openxmlformats.org/officeDocument/2006/relationships/image" Target="../media/image160.emf"/><Relationship Id="rId4" Type="http://schemas.openxmlformats.org/officeDocument/2006/relationships/oleObject" Target="../embeddings/oleObject169.bin"/></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40.vml"/><Relationship Id="rId5" Type="http://schemas.openxmlformats.org/officeDocument/2006/relationships/image" Target="../media/image163.wmf"/><Relationship Id="rId4" Type="http://schemas.openxmlformats.org/officeDocument/2006/relationships/oleObject" Target="../embeddings/oleObject170.bin"/></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41.vml"/><Relationship Id="rId5" Type="http://schemas.openxmlformats.org/officeDocument/2006/relationships/image" Target="../media/image164.emf"/><Relationship Id="rId4" Type="http://schemas.openxmlformats.org/officeDocument/2006/relationships/oleObject" Target="../embeddings/oleObject171.bin"/></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jpeg"/><Relationship Id="rId7" Type="http://schemas.openxmlformats.org/officeDocument/2006/relationships/image" Target="../media/image6.wmf"/><Relationship Id="rId12"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wmf"/></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7.png"/><Relationship Id="rId2" Type="http://schemas.openxmlformats.org/officeDocument/2006/relationships/slideLayout" Target="../slideLayouts/slideLayout4.xml"/><Relationship Id="rId1" Type="http://schemas.openxmlformats.org/officeDocument/2006/relationships/vmlDrawing" Target="../drawings/vmlDrawing42.vml"/><Relationship Id="rId6" Type="http://schemas.openxmlformats.org/officeDocument/2006/relationships/oleObject" Target="../embeddings/oleObject173.bin"/><Relationship Id="rId5" Type="http://schemas.openxmlformats.org/officeDocument/2006/relationships/image" Target="../media/image166.emf"/><Relationship Id="rId4" Type="http://schemas.openxmlformats.org/officeDocument/2006/relationships/oleObject" Target="../embeddings/oleObject172.bin"/></Relationships>
</file>

<file path=ppt/slides/_rels/slide6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9.emf"/><Relationship Id="rId2" Type="http://schemas.openxmlformats.org/officeDocument/2006/relationships/slideLayout" Target="../slideLayouts/slideLayout4.xml"/><Relationship Id="rId1" Type="http://schemas.openxmlformats.org/officeDocument/2006/relationships/vmlDrawing" Target="../drawings/vmlDrawing43.vml"/><Relationship Id="rId6" Type="http://schemas.openxmlformats.org/officeDocument/2006/relationships/oleObject" Target="../embeddings/oleObject175.bin"/><Relationship Id="rId5" Type="http://schemas.openxmlformats.org/officeDocument/2006/relationships/image" Target="../media/image168.emf"/><Relationship Id="rId4" Type="http://schemas.openxmlformats.org/officeDocument/2006/relationships/oleObject" Target="../embeddings/oleObject174.bin"/></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2.png"/><Relationship Id="rId2" Type="http://schemas.openxmlformats.org/officeDocument/2006/relationships/slideLayout" Target="../slideLayouts/slideLayout4.xml"/><Relationship Id="rId1" Type="http://schemas.openxmlformats.org/officeDocument/2006/relationships/vmlDrawing" Target="../drawings/vmlDrawing44.vml"/><Relationship Id="rId6" Type="http://schemas.openxmlformats.org/officeDocument/2006/relationships/image" Target="../media/image171.png"/><Relationship Id="rId5" Type="http://schemas.openxmlformats.org/officeDocument/2006/relationships/image" Target="../media/image170.emf"/><Relationship Id="rId4" Type="http://schemas.openxmlformats.org/officeDocument/2006/relationships/oleObject" Target="../embeddings/oleObject176.bin"/></Relationships>
</file>

<file path=ppt/slides/_rels/slide6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74.png"/></Relationships>
</file>

<file path=ppt/slides/_rels/slide67.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jpeg"/><Relationship Id="rId7" Type="http://schemas.openxmlformats.org/officeDocument/2006/relationships/image" Target="../media/image176.emf"/><Relationship Id="rId2" Type="http://schemas.openxmlformats.org/officeDocument/2006/relationships/slideLayout" Target="../slideLayouts/slideLayout4.xml"/><Relationship Id="rId1" Type="http://schemas.openxmlformats.org/officeDocument/2006/relationships/vmlDrawing" Target="../drawings/vmlDrawing45.vml"/><Relationship Id="rId6" Type="http://schemas.openxmlformats.org/officeDocument/2006/relationships/oleObject" Target="../embeddings/oleObject178.bin"/><Relationship Id="rId5" Type="http://schemas.openxmlformats.org/officeDocument/2006/relationships/image" Target="../media/image175.emf"/><Relationship Id="rId4" Type="http://schemas.openxmlformats.org/officeDocument/2006/relationships/oleObject" Target="../embeddings/oleObject177.bin"/></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9.emf"/><Relationship Id="rId2" Type="http://schemas.openxmlformats.org/officeDocument/2006/relationships/slideLayout" Target="../slideLayouts/slideLayout4.xml"/><Relationship Id="rId1" Type="http://schemas.openxmlformats.org/officeDocument/2006/relationships/vmlDrawing" Target="../drawings/vmlDrawing46.vml"/><Relationship Id="rId6" Type="http://schemas.openxmlformats.org/officeDocument/2006/relationships/oleObject" Target="../embeddings/oleObject180.bin"/><Relationship Id="rId5" Type="http://schemas.openxmlformats.org/officeDocument/2006/relationships/image" Target="../media/image178.emf"/><Relationship Id="rId4" Type="http://schemas.openxmlformats.org/officeDocument/2006/relationships/oleObject" Target="../embeddings/oleObject179.bin"/></Relationships>
</file>

<file path=ppt/slides/_rels/slide6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wmf"/><Relationship Id="rId4" Type="http://schemas.openxmlformats.org/officeDocument/2006/relationships/oleObject" Target="../embeddings/oleObject8.bin"/></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2.emf"/><Relationship Id="rId2" Type="http://schemas.openxmlformats.org/officeDocument/2006/relationships/slideLayout" Target="../slideLayouts/slideLayout4.xml"/><Relationship Id="rId1" Type="http://schemas.openxmlformats.org/officeDocument/2006/relationships/vmlDrawing" Target="../drawings/vmlDrawing47.vml"/><Relationship Id="rId6" Type="http://schemas.openxmlformats.org/officeDocument/2006/relationships/oleObject" Target="../embeddings/oleObject182.bin"/><Relationship Id="rId5" Type="http://schemas.openxmlformats.org/officeDocument/2006/relationships/image" Target="../media/image181.emf"/><Relationship Id="rId4" Type="http://schemas.openxmlformats.org/officeDocument/2006/relationships/oleObject" Target="../embeddings/oleObject181.bin"/></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48.vml"/><Relationship Id="rId5" Type="http://schemas.openxmlformats.org/officeDocument/2006/relationships/image" Target="../media/image183.emf"/><Relationship Id="rId4" Type="http://schemas.openxmlformats.org/officeDocument/2006/relationships/oleObject" Target="../embeddings/oleObject183.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85.emf"/><Relationship Id="rId18" Type="http://schemas.openxmlformats.org/officeDocument/2006/relationships/image" Target="../media/image186.emf"/><Relationship Id="rId3" Type="http://schemas.openxmlformats.org/officeDocument/2006/relationships/image" Target="../media/image1.jpeg"/><Relationship Id="rId7" Type="http://schemas.openxmlformats.org/officeDocument/2006/relationships/image" Target="../media/image112.emf"/><Relationship Id="rId12" Type="http://schemas.openxmlformats.org/officeDocument/2006/relationships/oleObject" Target="../embeddings/oleObject188.bin"/><Relationship Id="rId17" Type="http://schemas.openxmlformats.org/officeDocument/2006/relationships/oleObject" Target="../embeddings/oleObject191.bin"/><Relationship Id="rId2" Type="http://schemas.openxmlformats.org/officeDocument/2006/relationships/slideLayout" Target="../slideLayouts/slideLayout4.xml"/><Relationship Id="rId16" Type="http://schemas.openxmlformats.org/officeDocument/2006/relationships/image" Target="../media/image143.emf"/><Relationship Id="rId1" Type="http://schemas.openxmlformats.org/officeDocument/2006/relationships/vmlDrawing" Target="../drawings/vmlDrawing49.vml"/><Relationship Id="rId6" Type="http://schemas.openxmlformats.org/officeDocument/2006/relationships/oleObject" Target="../embeddings/oleObject185.bin"/><Relationship Id="rId11" Type="http://schemas.openxmlformats.org/officeDocument/2006/relationships/image" Target="../media/image141.emf"/><Relationship Id="rId5" Type="http://schemas.openxmlformats.org/officeDocument/2006/relationships/image" Target="../media/image111.emf"/><Relationship Id="rId15" Type="http://schemas.openxmlformats.org/officeDocument/2006/relationships/oleObject" Target="../embeddings/oleObject190.bin"/><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84.emf"/><Relationship Id="rId14" Type="http://schemas.openxmlformats.org/officeDocument/2006/relationships/oleObject" Target="../embeddings/oleObject189.bin"/></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50.vml"/><Relationship Id="rId6" Type="http://schemas.openxmlformats.org/officeDocument/2006/relationships/image" Target="../media/image187.emf"/><Relationship Id="rId5" Type="http://schemas.openxmlformats.org/officeDocument/2006/relationships/oleObject" Target="../embeddings/oleObject192.bin"/><Relationship Id="rId4" Type="http://schemas.openxmlformats.org/officeDocument/2006/relationships/image" Target="../media/image18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51.vml"/><Relationship Id="rId5" Type="http://schemas.openxmlformats.org/officeDocument/2006/relationships/image" Target="../media/image188.emf"/><Relationship Id="rId4" Type="http://schemas.openxmlformats.org/officeDocument/2006/relationships/oleObject" Target="../embeddings/oleObject193.bin"/></Relationships>
</file>

<file path=ppt/slides/_rels/slide7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96.bin"/><Relationship Id="rId13" Type="http://schemas.openxmlformats.org/officeDocument/2006/relationships/image" Target="../media/image195.emf"/><Relationship Id="rId18" Type="http://schemas.openxmlformats.org/officeDocument/2006/relationships/oleObject" Target="../embeddings/oleObject201.bin"/><Relationship Id="rId26" Type="http://schemas.openxmlformats.org/officeDocument/2006/relationships/oleObject" Target="../embeddings/oleObject205.bin"/><Relationship Id="rId3" Type="http://schemas.openxmlformats.org/officeDocument/2006/relationships/image" Target="../media/image1.jpeg"/><Relationship Id="rId21" Type="http://schemas.openxmlformats.org/officeDocument/2006/relationships/image" Target="../media/image199.emf"/><Relationship Id="rId34" Type="http://schemas.openxmlformats.org/officeDocument/2006/relationships/oleObject" Target="../embeddings/oleObject209.bin"/><Relationship Id="rId7" Type="http://schemas.openxmlformats.org/officeDocument/2006/relationships/image" Target="../media/image192.emf"/><Relationship Id="rId12" Type="http://schemas.openxmlformats.org/officeDocument/2006/relationships/oleObject" Target="../embeddings/oleObject198.bin"/><Relationship Id="rId17" Type="http://schemas.openxmlformats.org/officeDocument/2006/relationships/image" Target="../media/image197.emf"/><Relationship Id="rId25" Type="http://schemas.openxmlformats.org/officeDocument/2006/relationships/image" Target="../media/image201.emf"/><Relationship Id="rId33" Type="http://schemas.openxmlformats.org/officeDocument/2006/relationships/image" Target="../media/image205.emf"/><Relationship Id="rId2" Type="http://schemas.openxmlformats.org/officeDocument/2006/relationships/slideLayout" Target="../slideLayouts/slideLayout4.xml"/><Relationship Id="rId16" Type="http://schemas.openxmlformats.org/officeDocument/2006/relationships/oleObject" Target="../embeddings/oleObject200.bin"/><Relationship Id="rId20" Type="http://schemas.openxmlformats.org/officeDocument/2006/relationships/oleObject" Target="../embeddings/oleObject202.bin"/><Relationship Id="rId29" Type="http://schemas.openxmlformats.org/officeDocument/2006/relationships/image" Target="../media/image203.emf"/><Relationship Id="rId1" Type="http://schemas.openxmlformats.org/officeDocument/2006/relationships/vmlDrawing" Target="../drawings/vmlDrawing52.vml"/><Relationship Id="rId6" Type="http://schemas.openxmlformats.org/officeDocument/2006/relationships/oleObject" Target="../embeddings/oleObject195.bin"/><Relationship Id="rId11" Type="http://schemas.openxmlformats.org/officeDocument/2006/relationships/image" Target="../media/image194.emf"/><Relationship Id="rId24" Type="http://schemas.openxmlformats.org/officeDocument/2006/relationships/oleObject" Target="../embeddings/oleObject204.bin"/><Relationship Id="rId32" Type="http://schemas.openxmlformats.org/officeDocument/2006/relationships/oleObject" Target="../embeddings/oleObject208.bin"/><Relationship Id="rId5" Type="http://schemas.openxmlformats.org/officeDocument/2006/relationships/image" Target="../media/image191.emf"/><Relationship Id="rId15" Type="http://schemas.openxmlformats.org/officeDocument/2006/relationships/image" Target="../media/image196.emf"/><Relationship Id="rId23" Type="http://schemas.openxmlformats.org/officeDocument/2006/relationships/image" Target="../media/image200.emf"/><Relationship Id="rId28" Type="http://schemas.openxmlformats.org/officeDocument/2006/relationships/oleObject" Target="../embeddings/oleObject206.bin"/><Relationship Id="rId10" Type="http://schemas.openxmlformats.org/officeDocument/2006/relationships/oleObject" Target="../embeddings/oleObject197.bin"/><Relationship Id="rId19" Type="http://schemas.openxmlformats.org/officeDocument/2006/relationships/image" Target="../media/image198.emf"/><Relationship Id="rId31" Type="http://schemas.openxmlformats.org/officeDocument/2006/relationships/image" Target="../media/image204.emf"/><Relationship Id="rId4" Type="http://schemas.openxmlformats.org/officeDocument/2006/relationships/oleObject" Target="../embeddings/oleObject194.bin"/><Relationship Id="rId9" Type="http://schemas.openxmlformats.org/officeDocument/2006/relationships/image" Target="../media/image193.emf"/><Relationship Id="rId14" Type="http://schemas.openxmlformats.org/officeDocument/2006/relationships/oleObject" Target="../embeddings/oleObject199.bin"/><Relationship Id="rId22" Type="http://schemas.openxmlformats.org/officeDocument/2006/relationships/oleObject" Target="../embeddings/oleObject203.bin"/><Relationship Id="rId27" Type="http://schemas.openxmlformats.org/officeDocument/2006/relationships/image" Target="../media/image202.emf"/><Relationship Id="rId30" Type="http://schemas.openxmlformats.org/officeDocument/2006/relationships/oleObject" Target="../embeddings/oleObject207.bin"/><Relationship Id="rId35" Type="http://schemas.openxmlformats.org/officeDocument/2006/relationships/image" Target="../media/image206.e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oleObject" Target="../embeddings/oleObject214.bin"/><Relationship Id="rId3" Type="http://schemas.openxmlformats.org/officeDocument/2006/relationships/image" Target="../media/image1.jpeg"/><Relationship Id="rId7" Type="http://schemas.openxmlformats.org/officeDocument/2006/relationships/image" Target="../media/image208.emf"/><Relationship Id="rId12" Type="http://schemas.openxmlformats.org/officeDocument/2006/relationships/image" Target="../media/image209.emf"/><Relationship Id="rId2" Type="http://schemas.openxmlformats.org/officeDocument/2006/relationships/slideLayout" Target="../slideLayouts/slideLayout4.xml"/><Relationship Id="rId1" Type="http://schemas.openxmlformats.org/officeDocument/2006/relationships/vmlDrawing" Target="../drawings/vmlDrawing53.vml"/><Relationship Id="rId6" Type="http://schemas.openxmlformats.org/officeDocument/2006/relationships/oleObject" Target="../embeddings/oleObject211.bin"/><Relationship Id="rId11" Type="http://schemas.openxmlformats.org/officeDocument/2006/relationships/oleObject" Target="../embeddings/oleObject213.bin"/><Relationship Id="rId5" Type="http://schemas.openxmlformats.org/officeDocument/2006/relationships/image" Target="../media/image207.emf"/><Relationship Id="rId10" Type="http://schemas.openxmlformats.org/officeDocument/2006/relationships/image" Target="../media/image211.png"/><Relationship Id="rId4" Type="http://schemas.openxmlformats.org/officeDocument/2006/relationships/oleObject" Target="../embeddings/oleObject210.bin"/><Relationship Id="rId9" Type="http://schemas.openxmlformats.org/officeDocument/2006/relationships/image" Target="../media/image200.emf"/><Relationship Id="rId14" Type="http://schemas.openxmlformats.org/officeDocument/2006/relationships/image" Target="../media/image2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jpeg"/><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304800" y="1752600"/>
            <a:ext cx="8610600" cy="3048000"/>
          </a:xfrm>
        </p:spPr>
        <p:txBody>
          <a:bodyPr/>
          <a:lstStyle/>
          <a:p>
            <a:pPr eaLnBrk="1" hangingPunct="1">
              <a:defRPr/>
            </a:pPr>
            <a:r>
              <a:rPr lang="en-US" b="1" dirty="0" smtClean="0">
                <a:cs typeface="Times New Roman" panose="02020603050405020304" pitchFamily="18" charset="0"/>
              </a:rPr>
              <a:t>Chapter 10</a:t>
            </a:r>
            <a:r>
              <a:rPr lang="en-US" dirty="0" smtClean="0">
                <a:cs typeface="Verdana"/>
              </a:rPr>
              <a:t/>
            </a:r>
            <a:br>
              <a:rPr lang="en-US" dirty="0" smtClean="0">
                <a:cs typeface="Verdana"/>
              </a:rPr>
            </a:br>
            <a:r>
              <a:rPr lang="en-US" dirty="0" smtClean="0">
                <a:cs typeface="Verdana"/>
              </a:rPr>
              <a:t/>
            </a:r>
            <a:br>
              <a:rPr lang="en-US" dirty="0" smtClean="0">
                <a:cs typeface="Verdana"/>
              </a:rPr>
            </a:br>
            <a:r>
              <a:rPr lang="en-US" b="1" dirty="0" smtClean="0">
                <a:cs typeface="Verdana"/>
              </a:rPr>
              <a:t>Differential Equations</a:t>
            </a:r>
          </a:p>
        </p:txBody>
      </p:sp>
      <p:sp>
        <p:nvSpPr>
          <p:cNvPr id="3" name="Text Box 15"/>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070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600" dirty="0">
                <a:latin typeface="Bookman Old Style" panose="02050604050505020204" pitchFamily="18" charset="0"/>
                <a:cs typeface="Verdana"/>
              </a:rPr>
              <a:t>Applications of Differential Equations</a:t>
            </a:r>
          </a:p>
        </p:txBody>
      </p:sp>
      <p:sp>
        <p:nvSpPr>
          <p:cNvPr id="840708"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840709" name="Text Box 5" descr="Blue tissue paper"/>
          <p:cNvSpPr txBox="1">
            <a:spLocks noChangeArrowheads="1"/>
          </p:cNvSpPr>
          <p:nvPr/>
        </p:nvSpPr>
        <p:spPr bwMode="auto">
          <a:xfrm>
            <a:off x="152400" y="3214688"/>
            <a:ext cx="1524000" cy="36671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840710" name="Text Box 6"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Let </a:t>
            </a:r>
            <a:r>
              <a:rPr lang="en-US" sz="2000" i="1" dirty="0" smtClean="0">
                <a:latin typeface="Times New Roman" charset="0"/>
                <a:cs typeface="+mn-cs"/>
              </a:rPr>
              <a:t>y</a:t>
            </a:r>
            <a:r>
              <a:rPr lang="en-US" sz="2000" dirty="0" smtClean="0">
                <a:latin typeface="Times New Roman" charset="0"/>
                <a:cs typeface="+mn-cs"/>
              </a:rPr>
              <a:t> = </a:t>
            </a:r>
            <a:r>
              <a:rPr lang="en-US" sz="2000" i="1" dirty="0" smtClean="0">
                <a:latin typeface="Times New Roman" charset="0"/>
                <a:cs typeface="+mn-cs"/>
              </a:rPr>
              <a:t>v</a:t>
            </a:r>
            <a:r>
              <a:rPr lang="en-US" sz="2000" dirty="0" smtClean="0">
                <a:latin typeface="Times New Roman" charset="0"/>
                <a:cs typeface="+mn-cs"/>
              </a:rPr>
              <a:t>(</a:t>
            </a:r>
            <a:r>
              <a:rPr lang="en-US" sz="2000" i="1" dirty="0" smtClean="0">
                <a:latin typeface="Times New Roman" charset="0"/>
                <a:cs typeface="+mn-cs"/>
              </a:rPr>
              <a:t>t</a:t>
            </a:r>
            <a:r>
              <a:rPr lang="en-US" sz="2000" dirty="0" smtClean="0">
                <a:latin typeface="Times New Roman" charset="0"/>
                <a:cs typeface="+mn-cs"/>
              </a:rPr>
              <a:t>) be the downward speed (in feet per second) of a skydiver after </a:t>
            </a:r>
            <a:r>
              <a:rPr lang="en-US" sz="2000" i="1" dirty="0" smtClean="0">
                <a:latin typeface="Times New Roman" charset="0"/>
                <a:cs typeface="+mn-cs"/>
              </a:rPr>
              <a:t>t</a:t>
            </a:r>
            <a:r>
              <a:rPr lang="en-US" sz="2000" dirty="0" smtClean="0">
                <a:latin typeface="Times New Roman" charset="0"/>
                <a:cs typeface="+mn-cs"/>
              </a:rPr>
              <a:t> seconds of free fall.  This function satisfies the differential equation</a:t>
            </a:r>
          </a:p>
        </p:txBody>
      </p:sp>
      <p:sp>
        <p:nvSpPr>
          <p:cNvPr id="840724" name="Text Box 20"/>
          <p:cNvSpPr txBox="1">
            <a:spLocks noChangeArrowheads="1"/>
          </p:cNvSpPr>
          <p:nvPr/>
        </p:nvSpPr>
        <p:spPr bwMode="auto">
          <a:xfrm>
            <a:off x="609600" y="2155825"/>
            <a:ext cx="8305800" cy="1006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                                        What is the skydiver</a:t>
            </a:r>
            <a:r>
              <a:rPr lang="ja-JP" altLang="en-US" sz="2000" smtClean="0">
                <a:latin typeface="Arial"/>
                <a:cs typeface="+mn-cs"/>
              </a:rPr>
              <a:t>’</a:t>
            </a:r>
            <a:r>
              <a:rPr lang="en-US" sz="2000" smtClean="0">
                <a:latin typeface="Times New Roman" charset="0"/>
                <a:cs typeface="+mn-cs"/>
              </a:rPr>
              <a:t>s acceleration when her downward speed is 60 feet per second?  (</a:t>
            </a:r>
            <a:r>
              <a:rPr lang="en-US" sz="2000" i="1" smtClean="0">
                <a:latin typeface="Times New Roman" charset="0"/>
                <a:cs typeface="+mn-cs"/>
              </a:rPr>
              <a:t>Note</a:t>
            </a:r>
            <a:r>
              <a:rPr lang="en-US" sz="2000" smtClean="0">
                <a:latin typeface="Times New Roman" charset="0"/>
                <a:cs typeface="+mn-cs"/>
              </a:rPr>
              <a:t>:  Acceleration is the derivative of speed.)</a:t>
            </a:r>
          </a:p>
        </p:txBody>
      </p:sp>
      <p:graphicFrame>
        <p:nvGraphicFramePr>
          <p:cNvPr id="15366" name="Object 9"/>
          <p:cNvGraphicFramePr>
            <a:graphicFrameLocks noChangeAspect="1"/>
          </p:cNvGraphicFramePr>
          <p:nvPr/>
        </p:nvGraphicFramePr>
        <p:xfrm>
          <a:off x="684213" y="2228850"/>
          <a:ext cx="2476500" cy="323850"/>
        </p:xfrm>
        <a:graphic>
          <a:graphicData uri="http://schemas.openxmlformats.org/presentationml/2006/ole">
            <mc:AlternateContent xmlns:mc="http://schemas.openxmlformats.org/markup-compatibility/2006">
              <mc:Choice xmlns:v="urn:schemas-microsoft-com:vml" Requires="v">
                <p:oleObj spid="_x0000_s15522" name="Equation" r:id="rId4" imgW="1651000" imgH="215900" progId="Equation.3">
                  <p:embed/>
                </p:oleObj>
              </mc:Choice>
              <mc:Fallback>
                <p:oleObj name="Equation" r:id="rId4" imgW="1651000" imgH="2159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28850"/>
                        <a:ext cx="24765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40725" name="Text Box 21" descr="Blue tissue paper"/>
          <p:cNvSpPr txBox="1">
            <a:spLocks noChangeArrowheads="1"/>
          </p:cNvSpPr>
          <p:nvPr/>
        </p:nvSpPr>
        <p:spPr bwMode="auto">
          <a:xfrm>
            <a:off x="609600" y="3641725"/>
            <a:ext cx="8305800" cy="10064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a:t>
            </a:r>
            <a:r>
              <a:rPr lang="en-US" sz="2000" i="1" smtClean="0">
                <a:latin typeface="Times New Roman" charset="0"/>
                <a:cs typeface="+mn-cs"/>
              </a:rPr>
              <a:t>y</a:t>
            </a:r>
            <a:r>
              <a:rPr lang="en-US" sz="2000" smtClean="0">
                <a:latin typeface="Times New Roman" charset="0"/>
                <a:cs typeface="+mn-cs"/>
              </a:rPr>
              <a:t> = </a:t>
            </a:r>
            <a:r>
              <a:rPr lang="en-US" sz="2000" i="1" smtClean="0">
                <a:latin typeface="Times New Roman" charset="0"/>
                <a:cs typeface="+mn-cs"/>
              </a:rPr>
              <a:t>v</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this means that </a:t>
            </a:r>
            <a:r>
              <a:rPr lang="en-US" sz="2000" i="1" smtClean="0">
                <a:latin typeface="Times New Roman" charset="0"/>
                <a:cs typeface="+mn-cs"/>
              </a:rPr>
              <a:t>y</a:t>
            </a:r>
            <a:r>
              <a:rPr lang="el-GR" sz="2000" smtClean="0">
                <a:latin typeface="Times New Roman" charset="0"/>
                <a:cs typeface="Times New Roman" charset="0"/>
              </a:rPr>
              <a:t>΄</a:t>
            </a:r>
            <a:r>
              <a:rPr lang="en-US" sz="2000" smtClean="0">
                <a:latin typeface="Times New Roman" charset="0"/>
                <a:cs typeface="Times New Roman" charset="0"/>
              </a:rPr>
              <a:t> = </a:t>
            </a:r>
            <a:r>
              <a:rPr lang="en-US" sz="2000" i="1" smtClean="0">
                <a:latin typeface="Times New Roman" charset="0"/>
                <a:cs typeface="Times New Roman" charset="0"/>
              </a:rPr>
              <a:t>a</a:t>
            </a:r>
            <a:r>
              <a:rPr lang="en-US" sz="2000" smtClean="0">
                <a:latin typeface="Times New Roman" charset="0"/>
                <a:cs typeface="Times New Roman" charset="0"/>
              </a:rPr>
              <a:t>(</a:t>
            </a:r>
            <a:r>
              <a:rPr lang="en-US" sz="2000" i="1" smtClean="0">
                <a:latin typeface="Times New Roman" charset="0"/>
                <a:cs typeface="Times New Roman" charset="0"/>
              </a:rPr>
              <a:t>t</a:t>
            </a:r>
            <a:r>
              <a:rPr lang="en-US" sz="2000" smtClean="0">
                <a:latin typeface="Times New Roman" charset="0"/>
                <a:cs typeface="Times New Roman" charset="0"/>
              </a:rPr>
              <a:t>) (acceleration).  So the given differential equation represents the acceleration of the skydiver.  Therefore, we will replace </a:t>
            </a:r>
            <a:r>
              <a:rPr lang="en-US" sz="2000" i="1" smtClean="0">
                <a:latin typeface="Times New Roman" charset="0"/>
                <a:cs typeface="Times New Roman" charset="0"/>
              </a:rPr>
              <a:t>y</a:t>
            </a:r>
            <a:r>
              <a:rPr lang="en-US" sz="2000" smtClean="0">
                <a:latin typeface="Times New Roman" charset="0"/>
                <a:cs typeface="Times New Roman" charset="0"/>
              </a:rPr>
              <a:t> in that equation with the speed 60 ft/s.</a:t>
            </a:r>
            <a:endParaRPr lang="el-GR" sz="2000" smtClean="0">
              <a:latin typeface="Times New Roman" charset="0"/>
              <a:cs typeface="Times New Roman" charset="0"/>
            </a:endParaRPr>
          </a:p>
        </p:txBody>
      </p:sp>
      <p:graphicFrame>
        <p:nvGraphicFramePr>
          <p:cNvPr id="840726" name="Object 22"/>
          <p:cNvGraphicFramePr>
            <a:graphicFrameLocks noChangeAspect="1"/>
          </p:cNvGraphicFramePr>
          <p:nvPr/>
        </p:nvGraphicFramePr>
        <p:xfrm>
          <a:off x="3333750" y="4838700"/>
          <a:ext cx="2514600" cy="342900"/>
        </p:xfrm>
        <a:graphic>
          <a:graphicData uri="http://schemas.openxmlformats.org/presentationml/2006/ole">
            <mc:AlternateContent xmlns:mc="http://schemas.openxmlformats.org/markup-compatibility/2006">
              <mc:Choice xmlns:v="urn:schemas-microsoft-com:vml" Requires="v">
                <p:oleObj spid="_x0000_s15523" name="Equation" r:id="rId6" imgW="1676400" imgH="228600" progId="Equation.3">
                  <p:embed/>
                </p:oleObj>
              </mc:Choice>
              <mc:Fallback>
                <p:oleObj name="Equation" r:id="rId6" imgW="1676400" imgH="22860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0" y="4838700"/>
                        <a:ext cx="2514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40725"/>
                                        </p:tgtEl>
                                        <p:attrNameLst>
                                          <p:attrName>style.visibility</p:attrName>
                                        </p:attrNameLst>
                                      </p:cBhvr>
                                      <p:to>
                                        <p:strVal val="visible"/>
                                      </p:to>
                                    </p:set>
                                    <p:anim calcmode="lin" valueType="num">
                                      <p:cBhvr>
                                        <p:cTn id="7" dur="500" fill="hold"/>
                                        <p:tgtEl>
                                          <p:spTgt spid="840725"/>
                                        </p:tgtEl>
                                        <p:attrNameLst>
                                          <p:attrName>ppt_w</p:attrName>
                                        </p:attrNameLst>
                                      </p:cBhvr>
                                      <p:tavLst>
                                        <p:tav tm="0">
                                          <p:val>
                                            <p:strVal val="#ppt_w*0.05"/>
                                          </p:val>
                                        </p:tav>
                                        <p:tav tm="100000">
                                          <p:val>
                                            <p:strVal val="#ppt_w"/>
                                          </p:val>
                                        </p:tav>
                                      </p:tavLst>
                                    </p:anim>
                                    <p:anim calcmode="lin" valueType="num">
                                      <p:cBhvr>
                                        <p:cTn id="8" dur="500" fill="hold"/>
                                        <p:tgtEl>
                                          <p:spTgt spid="840725"/>
                                        </p:tgtEl>
                                        <p:attrNameLst>
                                          <p:attrName>ppt_h</p:attrName>
                                        </p:attrNameLst>
                                      </p:cBhvr>
                                      <p:tavLst>
                                        <p:tav tm="0">
                                          <p:val>
                                            <p:strVal val="#ppt_h"/>
                                          </p:val>
                                        </p:tav>
                                        <p:tav tm="100000">
                                          <p:val>
                                            <p:strVal val="#ppt_h"/>
                                          </p:val>
                                        </p:tav>
                                      </p:tavLst>
                                    </p:anim>
                                    <p:anim calcmode="lin" valueType="num">
                                      <p:cBhvr>
                                        <p:cTn id="9" dur="500" fill="hold"/>
                                        <p:tgtEl>
                                          <p:spTgt spid="840725"/>
                                        </p:tgtEl>
                                        <p:attrNameLst>
                                          <p:attrName>ppt_x</p:attrName>
                                        </p:attrNameLst>
                                      </p:cBhvr>
                                      <p:tavLst>
                                        <p:tav tm="0">
                                          <p:val>
                                            <p:strVal val="#ppt_x-.2"/>
                                          </p:val>
                                        </p:tav>
                                        <p:tav tm="100000">
                                          <p:val>
                                            <p:strVal val="#ppt_x"/>
                                          </p:val>
                                        </p:tav>
                                      </p:tavLst>
                                    </p:anim>
                                    <p:anim calcmode="lin" valueType="num">
                                      <p:cBhvr>
                                        <p:cTn id="10" dur="500" fill="hold"/>
                                        <p:tgtEl>
                                          <p:spTgt spid="840725"/>
                                        </p:tgtEl>
                                        <p:attrNameLst>
                                          <p:attrName>ppt_y</p:attrName>
                                        </p:attrNameLst>
                                      </p:cBhvr>
                                      <p:tavLst>
                                        <p:tav tm="0">
                                          <p:val>
                                            <p:strVal val="#ppt_y"/>
                                          </p:val>
                                        </p:tav>
                                        <p:tav tm="100000">
                                          <p:val>
                                            <p:strVal val="#ppt_y"/>
                                          </p:val>
                                        </p:tav>
                                      </p:tavLst>
                                    </p:anim>
                                    <p:animEffect transition="in" filter="fade">
                                      <p:cBhvr>
                                        <p:cTn id="11" dur="500"/>
                                        <p:tgtEl>
                                          <p:spTgt spid="8407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40726"/>
                                        </p:tgtEl>
                                        <p:attrNameLst>
                                          <p:attrName>style.visibility</p:attrName>
                                        </p:attrNameLst>
                                      </p:cBhvr>
                                      <p:to>
                                        <p:strVal val="visible"/>
                                      </p:to>
                                    </p:set>
                                    <p:anim calcmode="lin" valueType="num">
                                      <p:cBhvr>
                                        <p:cTn id="16" dur="500" fill="hold"/>
                                        <p:tgtEl>
                                          <p:spTgt spid="840726"/>
                                        </p:tgtEl>
                                        <p:attrNameLst>
                                          <p:attrName>ppt_w</p:attrName>
                                        </p:attrNameLst>
                                      </p:cBhvr>
                                      <p:tavLst>
                                        <p:tav tm="0">
                                          <p:val>
                                            <p:strVal val="#ppt_w*0.05"/>
                                          </p:val>
                                        </p:tav>
                                        <p:tav tm="100000">
                                          <p:val>
                                            <p:strVal val="#ppt_w"/>
                                          </p:val>
                                        </p:tav>
                                      </p:tavLst>
                                    </p:anim>
                                    <p:anim calcmode="lin" valueType="num">
                                      <p:cBhvr>
                                        <p:cTn id="17" dur="500" fill="hold"/>
                                        <p:tgtEl>
                                          <p:spTgt spid="840726"/>
                                        </p:tgtEl>
                                        <p:attrNameLst>
                                          <p:attrName>ppt_h</p:attrName>
                                        </p:attrNameLst>
                                      </p:cBhvr>
                                      <p:tavLst>
                                        <p:tav tm="0">
                                          <p:val>
                                            <p:strVal val="#ppt_h"/>
                                          </p:val>
                                        </p:tav>
                                        <p:tav tm="100000">
                                          <p:val>
                                            <p:strVal val="#ppt_h"/>
                                          </p:val>
                                        </p:tav>
                                      </p:tavLst>
                                    </p:anim>
                                    <p:anim calcmode="lin" valueType="num">
                                      <p:cBhvr>
                                        <p:cTn id="18" dur="500" fill="hold"/>
                                        <p:tgtEl>
                                          <p:spTgt spid="840726"/>
                                        </p:tgtEl>
                                        <p:attrNameLst>
                                          <p:attrName>ppt_x</p:attrName>
                                        </p:attrNameLst>
                                      </p:cBhvr>
                                      <p:tavLst>
                                        <p:tav tm="0">
                                          <p:val>
                                            <p:strVal val="#ppt_x-.2"/>
                                          </p:val>
                                        </p:tav>
                                        <p:tav tm="100000">
                                          <p:val>
                                            <p:strVal val="#ppt_x"/>
                                          </p:val>
                                        </p:tav>
                                      </p:tavLst>
                                    </p:anim>
                                    <p:anim calcmode="lin" valueType="num">
                                      <p:cBhvr>
                                        <p:cTn id="19" dur="500" fill="hold"/>
                                        <p:tgtEl>
                                          <p:spTgt spid="840726"/>
                                        </p:tgtEl>
                                        <p:attrNameLst>
                                          <p:attrName>ppt_y</p:attrName>
                                        </p:attrNameLst>
                                      </p:cBhvr>
                                      <p:tavLst>
                                        <p:tav tm="0">
                                          <p:val>
                                            <p:strVal val="#ppt_y"/>
                                          </p:val>
                                        </p:tav>
                                        <p:tav tm="100000">
                                          <p:val>
                                            <p:strVal val="#ppt_y"/>
                                          </p:val>
                                        </p:tav>
                                      </p:tavLst>
                                    </p:anim>
                                    <p:animEffect transition="in" filter="fade">
                                      <p:cBhvr>
                                        <p:cTn id="20" dur="500"/>
                                        <p:tgtEl>
                                          <p:spTgt spid="84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2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1731"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600" dirty="0">
                <a:latin typeface="Bookman Old Style" panose="02050604050505020204" pitchFamily="18" charset="0"/>
                <a:cs typeface="Verdana"/>
              </a:rPr>
              <a:t>Slope Fields</a:t>
            </a:r>
          </a:p>
        </p:txBody>
      </p:sp>
      <p:graphicFrame>
        <p:nvGraphicFramePr>
          <p:cNvPr id="841747" name="Group 19"/>
          <p:cNvGraphicFramePr>
            <a:graphicFrameLocks noGrp="1"/>
          </p:cNvGraphicFramePr>
          <p:nvPr>
            <p:ph sz="half" idx="1"/>
            <p:extLst>
              <p:ext uri="{D42A27DB-BD31-4B8C-83A1-F6EECF244321}">
                <p14:modId xmlns:p14="http://schemas.microsoft.com/office/powerpoint/2010/main" val="3505003926"/>
              </p:ext>
            </p:extLst>
          </p:nvPr>
        </p:nvGraphicFramePr>
        <p:xfrm>
          <a:off x="1371600" y="1569752"/>
          <a:ext cx="6324600" cy="3840448"/>
        </p:xfrm>
        <a:graphic>
          <a:graphicData uri="http://schemas.openxmlformats.org/drawingml/2006/table">
            <a:tbl>
              <a:tblPr/>
              <a:tblGrid>
                <a:gridCol w="3200400"/>
                <a:gridCol w="3124200"/>
              </a:tblGrid>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Definition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a:ea typeface="ＭＳ Ｐゴシック" charset="0"/>
                          <a:cs typeface="Verdana"/>
                        </a:rPr>
                        <a:t>Example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443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Slope Field</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 geometric description of the set of integral curves that can be obtained by choosing a rectangular grid of points in the </a:t>
                      </a:r>
                      <a:r>
                        <a:rPr kumimoji="0" lang="en-US" sz="2000" b="0" i="1" u="none" strike="noStrike" cap="none" normalizeH="0" baseline="0" dirty="0" err="1">
                          <a:ln>
                            <a:noFill/>
                          </a:ln>
                          <a:solidFill>
                            <a:schemeClr val="tx1"/>
                          </a:solidFill>
                          <a:effectLst/>
                          <a:latin typeface="Times New Roman" panose="02020603050405020304" pitchFamily="18" charset="0"/>
                          <a:ea typeface="ＭＳ Ｐゴシック" charset="0"/>
                          <a:cs typeface="Times New Roman" panose="02020603050405020304" pitchFamily="18" charset="0"/>
                        </a:rPr>
                        <a:t>ty</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-plane, calculating the slopes of the tangent lines to the integral curves at the </a:t>
                      </a:r>
                      <a:r>
                        <a:rPr kumimoji="0" lang="en-US" sz="2000" b="0" i="0" u="none" strike="noStrike" cap="none" normalizeH="0" baseline="0" dirty="0" err="1">
                          <a:ln>
                            <a:noFill/>
                          </a:ln>
                          <a:solidFill>
                            <a:schemeClr val="tx1"/>
                          </a:solidFill>
                          <a:effectLst/>
                          <a:latin typeface="Times New Roman" panose="02020603050405020304" pitchFamily="18" charset="0"/>
                          <a:ea typeface="ＭＳ Ｐゴシック" charset="0"/>
                          <a:cs typeface="Times New Roman" panose="02020603050405020304" pitchFamily="18" charset="0"/>
                        </a:rPr>
                        <a:t>gridpoints</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and drawing small segments of the tangent lines at those points</a:t>
                      </a:r>
                      <a:endParaRPr kumimoji="0" lang="el-GR"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Slope field of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398" name="Object 22"/>
          <p:cNvGraphicFramePr>
            <a:graphicFrameLocks noChangeAspect="1"/>
          </p:cNvGraphicFramePr>
          <p:nvPr>
            <p:extLst>
              <p:ext uri="{D42A27DB-BD31-4B8C-83A1-F6EECF244321}">
                <p14:modId xmlns:p14="http://schemas.microsoft.com/office/powerpoint/2010/main" val="1028461976"/>
              </p:ext>
            </p:extLst>
          </p:nvPr>
        </p:nvGraphicFramePr>
        <p:xfrm>
          <a:off x="6477000" y="2026952"/>
          <a:ext cx="876300" cy="304800"/>
        </p:xfrm>
        <a:graphic>
          <a:graphicData uri="http://schemas.openxmlformats.org/presentationml/2006/ole">
            <mc:AlternateContent xmlns:mc="http://schemas.openxmlformats.org/markup-compatibility/2006">
              <mc:Choice xmlns:v="urn:schemas-microsoft-com:vml" Requires="v">
                <p:oleObj spid="_x0000_s16478" name="Equation" r:id="rId4" imgW="583947" imgH="203112" progId="Equation.3">
                  <p:embed/>
                </p:oleObj>
              </mc:Choice>
              <mc:Fallback>
                <p:oleObj name="Equation" r:id="rId4" imgW="583947" imgH="203112"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026952"/>
                        <a:ext cx="8763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2470236"/>
            <a:ext cx="2911336" cy="2787564"/>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9"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200" dirty="0">
                <a:latin typeface="Bookman Old Style" panose="02050604050505020204" pitchFamily="18" charset="0"/>
                <a:cs typeface="Verdana"/>
              </a:rPr>
              <a:t>Applications of Using Slope </a:t>
            </a:r>
            <a:r>
              <a:rPr lang="en-US" sz="3200" dirty="0" smtClean="0">
                <a:latin typeface="Bookman Old Style" panose="02050604050505020204" pitchFamily="18" charset="0"/>
                <a:cs typeface="Verdana"/>
              </a:rPr>
              <a:t>Fields (1 of 3)</a:t>
            </a:r>
            <a:endParaRPr lang="en-US" sz="3200" dirty="0">
              <a:latin typeface="Bookman Old Style" panose="02050604050505020204" pitchFamily="18" charset="0"/>
              <a:cs typeface="Verdana"/>
            </a:endParaRPr>
          </a:p>
        </p:txBody>
      </p:sp>
      <p:sp>
        <p:nvSpPr>
          <p:cNvPr id="843780"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843782" name="Text Box 6" descr="Blue tissue paper"/>
          <p:cNvSpPr txBox="1">
            <a:spLocks noChangeArrowheads="1"/>
          </p:cNvSpPr>
          <p:nvPr/>
        </p:nvSpPr>
        <p:spPr bwMode="auto">
          <a:xfrm>
            <a:off x="609600" y="1524000"/>
            <a:ext cx="8305800" cy="13112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figure below shows a slope field of the differential equation                      .  With the help of this figure, determine the constant solutions, if any, of the differential equation.  Verify your answer by substituting back into the equation.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800" y="2921126"/>
            <a:ext cx="3327400" cy="3365355"/>
          </a:xfrm>
          <a:prstGeom prst="rect">
            <a:avLst/>
          </a:prstGeom>
        </p:spPr>
      </p:pic>
      <p:graphicFrame>
        <p:nvGraphicFramePr>
          <p:cNvPr id="18436" name="Object 10"/>
          <p:cNvGraphicFramePr>
            <a:graphicFrameLocks noChangeAspect="1"/>
          </p:cNvGraphicFramePr>
          <p:nvPr/>
        </p:nvGraphicFramePr>
        <p:xfrm>
          <a:off x="7294563" y="1600200"/>
          <a:ext cx="1276350" cy="323850"/>
        </p:xfrm>
        <a:graphic>
          <a:graphicData uri="http://schemas.openxmlformats.org/presentationml/2006/ole">
            <mc:AlternateContent xmlns:mc="http://schemas.openxmlformats.org/markup-compatibility/2006">
              <mc:Choice xmlns:v="urn:schemas-microsoft-com:vml" Requires="v">
                <p:oleObj spid="_x0000_s18518" name="Equation" r:id="rId5" imgW="850531" imgH="215806" progId="Equation.3">
                  <p:embed/>
                </p:oleObj>
              </mc:Choice>
              <mc:Fallback>
                <p:oleObj name="Equation" r:id="rId5" imgW="850531" imgH="215806"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1600200"/>
                        <a:ext cx="12763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87319766"/>
              </p:ext>
            </p:extLst>
          </p:nvPr>
        </p:nvGraphicFramePr>
        <p:xfrm>
          <a:off x="3421845" y="2743200"/>
          <a:ext cx="2565201" cy="295275"/>
        </p:xfrm>
        <a:graphic>
          <a:graphicData uri="http://schemas.openxmlformats.org/presentationml/2006/ole">
            <mc:AlternateContent xmlns:mc="http://schemas.openxmlformats.org/markup-compatibility/2006">
              <mc:Choice xmlns:v="urn:schemas-microsoft-com:vml" Requires="v">
                <p:oleObj spid="_x0000_s18519" name="Equation" r:id="rId7" imgW="1765080" imgH="203040" progId="Equation.DSMT4">
                  <p:embed/>
                </p:oleObj>
              </mc:Choice>
              <mc:Fallback>
                <p:oleObj name="Equation" r:id="rId7" imgW="1765080" imgH="203040" progId="Equation.DSMT4">
                  <p:embed/>
                  <p:pic>
                    <p:nvPicPr>
                      <p:cNvPr id="0" name=""/>
                      <p:cNvPicPr/>
                      <p:nvPr/>
                    </p:nvPicPr>
                    <p:blipFill>
                      <a:blip r:embed="rId8"/>
                      <a:stretch>
                        <a:fillRect/>
                      </a:stretch>
                    </p:blipFill>
                    <p:spPr>
                      <a:xfrm>
                        <a:off x="3421845" y="2743200"/>
                        <a:ext cx="2565201" cy="29527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200" dirty="0">
                <a:latin typeface="Bookman Old Style" panose="02050604050505020204" pitchFamily="18" charset="0"/>
                <a:cs typeface="Verdana"/>
              </a:rPr>
              <a:t>Applications of Using Slope Fields </a:t>
            </a:r>
            <a:r>
              <a:rPr lang="en-US" sz="3200" dirty="0" smtClean="0">
                <a:latin typeface="Bookman Old Style" panose="02050604050505020204" pitchFamily="18" charset="0"/>
                <a:cs typeface="Verdana"/>
              </a:rPr>
              <a:t>(2 </a:t>
            </a:r>
            <a:r>
              <a:rPr lang="en-US" sz="3200" dirty="0">
                <a:latin typeface="Bookman Old Style" panose="02050604050505020204" pitchFamily="18" charset="0"/>
                <a:cs typeface="Verdana"/>
              </a:rPr>
              <a:t>of 3)</a:t>
            </a:r>
          </a:p>
        </p:txBody>
      </p:sp>
      <p:sp>
        <p:nvSpPr>
          <p:cNvPr id="844805" name="Text Box 5" descr="Blue tissue paper"/>
          <p:cNvSpPr txBox="1">
            <a:spLocks noChangeArrowheads="1"/>
          </p:cNvSpPr>
          <p:nvPr/>
        </p:nvSpPr>
        <p:spPr bwMode="auto">
          <a:xfrm>
            <a:off x="152400" y="1676400"/>
            <a:ext cx="15240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844806" name="Text Box 6" descr="Blue tissue paper"/>
          <p:cNvSpPr txBox="1">
            <a:spLocks noChangeArrowheads="1"/>
          </p:cNvSpPr>
          <p:nvPr/>
        </p:nvSpPr>
        <p:spPr bwMode="auto">
          <a:xfrm>
            <a:off x="609600" y="2133600"/>
            <a:ext cx="8305800" cy="13112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Constant solutions are solutions of the form </a:t>
            </a:r>
            <a:r>
              <a:rPr lang="en-US" sz="2000" i="1" smtClean="0">
                <a:latin typeface="Times New Roman" charset="0"/>
                <a:cs typeface="+mn-cs"/>
              </a:rPr>
              <a:t>y</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 where </a:t>
            </a:r>
            <a:r>
              <a:rPr lang="en-US" sz="2000" i="1" smtClean="0">
                <a:latin typeface="Times New Roman" charset="0"/>
                <a:cs typeface="+mn-cs"/>
              </a:rPr>
              <a:t>c</a:t>
            </a:r>
            <a:r>
              <a:rPr lang="en-US" sz="2000" smtClean="0">
                <a:latin typeface="Times New Roman" charset="0"/>
                <a:cs typeface="+mn-cs"/>
              </a:rPr>
              <a:t> is a constant.  Notice that the vertical axis for the graph of the slope field is labeled </a:t>
            </a:r>
            <a:r>
              <a:rPr lang="en-US" sz="2000" i="1" smtClean="0">
                <a:latin typeface="Times New Roman" charset="0"/>
                <a:cs typeface="+mn-cs"/>
              </a:rPr>
              <a:t>y</a:t>
            </a:r>
            <a:r>
              <a:rPr lang="en-US" sz="2000" smtClean="0">
                <a:latin typeface="Times New Roman" charset="0"/>
                <a:cs typeface="+mn-cs"/>
              </a:rPr>
              <a:t>.  Therefore, we are looking for a part of the graph where </a:t>
            </a:r>
            <a:r>
              <a:rPr lang="en-US" sz="2000" i="1" smtClean="0">
                <a:latin typeface="Times New Roman" charset="0"/>
                <a:cs typeface="+mn-cs"/>
              </a:rPr>
              <a:t>y</a:t>
            </a:r>
            <a:r>
              <a:rPr lang="en-US" sz="2000" smtClean="0">
                <a:latin typeface="Times New Roman" charset="0"/>
                <a:cs typeface="+mn-cs"/>
              </a:rPr>
              <a:t> is constant, or is horizontal.  It appears that the slope field is horizontal when </a:t>
            </a:r>
            <a:r>
              <a:rPr lang="en-US" sz="2000" i="1" smtClean="0">
                <a:latin typeface="Times New Roman" charset="0"/>
                <a:cs typeface="+mn-cs"/>
              </a:rPr>
              <a:t>y</a:t>
            </a:r>
            <a:r>
              <a:rPr lang="en-US" sz="2000" smtClean="0">
                <a:latin typeface="Times New Roman" charset="0"/>
                <a:cs typeface="+mn-cs"/>
              </a:rPr>
              <a:t> = 0 or </a:t>
            </a:r>
            <a:r>
              <a:rPr lang="en-US" sz="2000" i="1" smtClean="0">
                <a:latin typeface="Times New Roman" charset="0"/>
                <a:cs typeface="+mn-cs"/>
              </a:rPr>
              <a:t>y</a:t>
            </a:r>
            <a:r>
              <a:rPr lang="en-US" sz="2000" smtClean="0">
                <a:latin typeface="Times New Roman" charset="0"/>
                <a:cs typeface="+mn-cs"/>
              </a:rPr>
              <a:t> = 1.</a:t>
            </a:r>
          </a:p>
        </p:txBody>
      </p:sp>
      <p:sp>
        <p:nvSpPr>
          <p:cNvPr id="844811" name="Text Box 11"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669175"/>
            <a:ext cx="2643597" cy="2673752"/>
          </a:xfrm>
          <a:prstGeom prst="rect">
            <a:avLst/>
          </a:prstGeom>
        </p:spPr>
      </p:pic>
      <p:sp>
        <p:nvSpPr>
          <p:cNvPr id="844813" name="Line 13"/>
          <p:cNvSpPr>
            <a:spLocks noChangeShapeType="1"/>
          </p:cNvSpPr>
          <p:nvPr/>
        </p:nvSpPr>
        <p:spPr bwMode="auto">
          <a:xfrm>
            <a:off x="3505200" y="5492750"/>
            <a:ext cx="2133600" cy="0"/>
          </a:xfrm>
          <a:prstGeom prst="line">
            <a:avLst/>
          </a:prstGeom>
          <a:noFill/>
          <a:ln w="254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44814" name="Line 14"/>
          <p:cNvSpPr>
            <a:spLocks noChangeShapeType="1"/>
          </p:cNvSpPr>
          <p:nvPr/>
        </p:nvSpPr>
        <p:spPr bwMode="auto">
          <a:xfrm>
            <a:off x="3505200" y="4972050"/>
            <a:ext cx="2133600" cy="0"/>
          </a:xfrm>
          <a:prstGeom prst="line">
            <a:avLst/>
          </a:prstGeom>
          <a:noFill/>
          <a:ln w="254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44815" name="Line 15"/>
          <p:cNvSpPr>
            <a:spLocks noChangeShapeType="1"/>
          </p:cNvSpPr>
          <p:nvPr/>
        </p:nvSpPr>
        <p:spPr bwMode="auto">
          <a:xfrm flipH="1">
            <a:off x="5715000" y="45720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44816" name="Text Box 16" descr="Blue tissue paper"/>
          <p:cNvSpPr txBox="1">
            <a:spLocks noChangeArrowheads="1"/>
          </p:cNvSpPr>
          <p:nvPr/>
        </p:nvSpPr>
        <p:spPr bwMode="auto">
          <a:xfrm>
            <a:off x="6705600" y="4327525"/>
            <a:ext cx="7620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1</a:t>
            </a:r>
          </a:p>
        </p:txBody>
      </p:sp>
      <p:sp>
        <p:nvSpPr>
          <p:cNvPr id="844817" name="Text Box 17" descr="Blue tissue paper"/>
          <p:cNvSpPr txBox="1">
            <a:spLocks noChangeArrowheads="1"/>
          </p:cNvSpPr>
          <p:nvPr/>
        </p:nvSpPr>
        <p:spPr bwMode="auto">
          <a:xfrm>
            <a:off x="6705600" y="5394325"/>
            <a:ext cx="7620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0</a:t>
            </a:r>
          </a:p>
        </p:txBody>
      </p:sp>
      <p:sp>
        <p:nvSpPr>
          <p:cNvPr id="844818" name="Line 18"/>
          <p:cNvSpPr>
            <a:spLocks noChangeShapeType="1"/>
          </p:cNvSpPr>
          <p:nvPr/>
        </p:nvSpPr>
        <p:spPr bwMode="auto">
          <a:xfrm flipH="1" flipV="1">
            <a:off x="5715000" y="54864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351389818"/>
              </p:ext>
            </p:extLst>
          </p:nvPr>
        </p:nvGraphicFramePr>
        <p:xfrm>
          <a:off x="3657600" y="3535362"/>
          <a:ext cx="2038686" cy="234669"/>
        </p:xfrm>
        <a:graphic>
          <a:graphicData uri="http://schemas.openxmlformats.org/presentationml/2006/ole">
            <mc:AlternateContent xmlns:mc="http://schemas.openxmlformats.org/markup-compatibility/2006">
              <mc:Choice xmlns:v="urn:schemas-microsoft-com:vml" Requires="v">
                <p:oleObj spid="_x0000_s100354" name="Equation" r:id="rId5" imgW="1765080" imgH="203040" progId="Equation.DSMT4">
                  <p:embed/>
                </p:oleObj>
              </mc:Choice>
              <mc:Fallback>
                <p:oleObj name="Equation" r:id="rId5" imgW="1765080" imgH="203040" progId="Equation.DSMT4">
                  <p:embed/>
                  <p:pic>
                    <p:nvPicPr>
                      <p:cNvPr id="0" name=""/>
                      <p:cNvPicPr/>
                      <p:nvPr/>
                    </p:nvPicPr>
                    <p:blipFill>
                      <a:blip r:embed="rId6"/>
                      <a:stretch>
                        <a:fillRect/>
                      </a:stretch>
                    </p:blipFill>
                    <p:spPr>
                      <a:xfrm>
                        <a:off x="3657600" y="3535362"/>
                        <a:ext cx="2038686" cy="234669"/>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44814"/>
                                        </p:tgtEl>
                                        <p:attrNameLst>
                                          <p:attrName>style.visibility</p:attrName>
                                        </p:attrNameLst>
                                      </p:cBhvr>
                                      <p:to>
                                        <p:strVal val="visible"/>
                                      </p:to>
                                    </p:set>
                                    <p:anim calcmode="lin" valueType="num">
                                      <p:cBhvr>
                                        <p:cTn id="7" dur="500" fill="hold"/>
                                        <p:tgtEl>
                                          <p:spTgt spid="844814"/>
                                        </p:tgtEl>
                                        <p:attrNameLst>
                                          <p:attrName>ppt_w</p:attrName>
                                        </p:attrNameLst>
                                      </p:cBhvr>
                                      <p:tavLst>
                                        <p:tav tm="0">
                                          <p:val>
                                            <p:strVal val="#ppt_w*0.05"/>
                                          </p:val>
                                        </p:tav>
                                        <p:tav tm="100000">
                                          <p:val>
                                            <p:strVal val="#ppt_w"/>
                                          </p:val>
                                        </p:tav>
                                      </p:tavLst>
                                    </p:anim>
                                    <p:anim calcmode="lin" valueType="num">
                                      <p:cBhvr>
                                        <p:cTn id="8" dur="500" fill="hold"/>
                                        <p:tgtEl>
                                          <p:spTgt spid="844814"/>
                                        </p:tgtEl>
                                        <p:attrNameLst>
                                          <p:attrName>ppt_h</p:attrName>
                                        </p:attrNameLst>
                                      </p:cBhvr>
                                      <p:tavLst>
                                        <p:tav tm="0">
                                          <p:val>
                                            <p:strVal val="#ppt_h"/>
                                          </p:val>
                                        </p:tav>
                                        <p:tav tm="100000">
                                          <p:val>
                                            <p:strVal val="#ppt_h"/>
                                          </p:val>
                                        </p:tav>
                                      </p:tavLst>
                                    </p:anim>
                                    <p:anim calcmode="lin" valueType="num">
                                      <p:cBhvr>
                                        <p:cTn id="9" dur="500" fill="hold"/>
                                        <p:tgtEl>
                                          <p:spTgt spid="844814"/>
                                        </p:tgtEl>
                                        <p:attrNameLst>
                                          <p:attrName>ppt_x</p:attrName>
                                        </p:attrNameLst>
                                      </p:cBhvr>
                                      <p:tavLst>
                                        <p:tav tm="0">
                                          <p:val>
                                            <p:strVal val="#ppt_x-.2"/>
                                          </p:val>
                                        </p:tav>
                                        <p:tav tm="100000">
                                          <p:val>
                                            <p:strVal val="#ppt_x"/>
                                          </p:val>
                                        </p:tav>
                                      </p:tavLst>
                                    </p:anim>
                                    <p:anim calcmode="lin" valueType="num">
                                      <p:cBhvr>
                                        <p:cTn id="10" dur="500" fill="hold"/>
                                        <p:tgtEl>
                                          <p:spTgt spid="844814"/>
                                        </p:tgtEl>
                                        <p:attrNameLst>
                                          <p:attrName>ppt_y</p:attrName>
                                        </p:attrNameLst>
                                      </p:cBhvr>
                                      <p:tavLst>
                                        <p:tav tm="0">
                                          <p:val>
                                            <p:strVal val="#ppt_y"/>
                                          </p:val>
                                        </p:tav>
                                        <p:tav tm="100000">
                                          <p:val>
                                            <p:strVal val="#ppt_y"/>
                                          </p:val>
                                        </p:tav>
                                      </p:tavLst>
                                    </p:anim>
                                    <p:animEffect transition="in" filter="fade">
                                      <p:cBhvr>
                                        <p:cTn id="11" dur="500"/>
                                        <p:tgtEl>
                                          <p:spTgt spid="844814"/>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844815"/>
                                        </p:tgtEl>
                                        <p:attrNameLst>
                                          <p:attrName>style.visibility</p:attrName>
                                        </p:attrNameLst>
                                      </p:cBhvr>
                                      <p:to>
                                        <p:strVal val="visible"/>
                                      </p:to>
                                    </p:set>
                                    <p:anim calcmode="lin" valueType="num">
                                      <p:cBhvr>
                                        <p:cTn id="14" dur="500" fill="hold"/>
                                        <p:tgtEl>
                                          <p:spTgt spid="844815"/>
                                        </p:tgtEl>
                                        <p:attrNameLst>
                                          <p:attrName>ppt_w</p:attrName>
                                        </p:attrNameLst>
                                      </p:cBhvr>
                                      <p:tavLst>
                                        <p:tav tm="0">
                                          <p:val>
                                            <p:strVal val="#ppt_w*0.05"/>
                                          </p:val>
                                        </p:tav>
                                        <p:tav tm="100000">
                                          <p:val>
                                            <p:strVal val="#ppt_w"/>
                                          </p:val>
                                        </p:tav>
                                      </p:tavLst>
                                    </p:anim>
                                    <p:anim calcmode="lin" valueType="num">
                                      <p:cBhvr>
                                        <p:cTn id="15" dur="500" fill="hold"/>
                                        <p:tgtEl>
                                          <p:spTgt spid="844815"/>
                                        </p:tgtEl>
                                        <p:attrNameLst>
                                          <p:attrName>ppt_h</p:attrName>
                                        </p:attrNameLst>
                                      </p:cBhvr>
                                      <p:tavLst>
                                        <p:tav tm="0">
                                          <p:val>
                                            <p:strVal val="#ppt_h"/>
                                          </p:val>
                                        </p:tav>
                                        <p:tav tm="100000">
                                          <p:val>
                                            <p:strVal val="#ppt_h"/>
                                          </p:val>
                                        </p:tav>
                                      </p:tavLst>
                                    </p:anim>
                                    <p:anim calcmode="lin" valueType="num">
                                      <p:cBhvr>
                                        <p:cTn id="16" dur="500" fill="hold"/>
                                        <p:tgtEl>
                                          <p:spTgt spid="844815"/>
                                        </p:tgtEl>
                                        <p:attrNameLst>
                                          <p:attrName>ppt_x</p:attrName>
                                        </p:attrNameLst>
                                      </p:cBhvr>
                                      <p:tavLst>
                                        <p:tav tm="0">
                                          <p:val>
                                            <p:strVal val="#ppt_x-.2"/>
                                          </p:val>
                                        </p:tav>
                                        <p:tav tm="100000">
                                          <p:val>
                                            <p:strVal val="#ppt_x"/>
                                          </p:val>
                                        </p:tav>
                                      </p:tavLst>
                                    </p:anim>
                                    <p:anim calcmode="lin" valueType="num">
                                      <p:cBhvr>
                                        <p:cTn id="17" dur="500" fill="hold"/>
                                        <p:tgtEl>
                                          <p:spTgt spid="844815"/>
                                        </p:tgtEl>
                                        <p:attrNameLst>
                                          <p:attrName>ppt_y</p:attrName>
                                        </p:attrNameLst>
                                      </p:cBhvr>
                                      <p:tavLst>
                                        <p:tav tm="0">
                                          <p:val>
                                            <p:strVal val="#ppt_y"/>
                                          </p:val>
                                        </p:tav>
                                        <p:tav tm="100000">
                                          <p:val>
                                            <p:strVal val="#ppt_y"/>
                                          </p:val>
                                        </p:tav>
                                      </p:tavLst>
                                    </p:anim>
                                    <p:animEffect transition="in" filter="fade">
                                      <p:cBhvr>
                                        <p:cTn id="18" dur="500"/>
                                        <p:tgtEl>
                                          <p:spTgt spid="844815"/>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844816"/>
                                        </p:tgtEl>
                                        <p:attrNameLst>
                                          <p:attrName>style.visibility</p:attrName>
                                        </p:attrNameLst>
                                      </p:cBhvr>
                                      <p:to>
                                        <p:strVal val="visible"/>
                                      </p:to>
                                    </p:set>
                                    <p:anim calcmode="lin" valueType="num">
                                      <p:cBhvr>
                                        <p:cTn id="21" dur="500" fill="hold"/>
                                        <p:tgtEl>
                                          <p:spTgt spid="844816"/>
                                        </p:tgtEl>
                                        <p:attrNameLst>
                                          <p:attrName>ppt_w</p:attrName>
                                        </p:attrNameLst>
                                      </p:cBhvr>
                                      <p:tavLst>
                                        <p:tav tm="0">
                                          <p:val>
                                            <p:strVal val="#ppt_w*0.05"/>
                                          </p:val>
                                        </p:tav>
                                        <p:tav tm="100000">
                                          <p:val>
                                            <p:strVal val="#ppt_w"/>
                                          </p:val>
                                        </p:tav>
                                      </p:tavLst>
                                    </p:anim>
                                    <p:anim calcmode="lin" valueType="num">
                                      <p:cBhvr>
                                        <p:cTn id="22" dur="500" fill="hold"/>
                                        <p:tgtEl>
                                          <p:spTgt spid="844816"/>
                                        </p:tgtEl>
                                        <p:attrNameLst>
                                          <p:attrName>ppt_h</p:attrName>
                                        </p:attrNameLst>
                                      </p:cBhvr>
                                      <p:tavLst>
                                        <p:tav tm="0">
                                          <p:val>
                                            <p:strVal val="#ppt_h"/>
                                          </p:val>
                                        </p:tav>
                                        <p:tav tm="100000">
                                          <p:val>
                                            <p:strVal val="#ppt_h"/>
                                          </p:val>
                                        </p:tav>
                                      </p:tavLst>
                                    </p:anim>
                                    <p:anim calcmode="lin" valueType="num">
                                      <p:cBhvr>
                                        <p:cTn id="23" dur="500" fill="hold"/>
                                        <p:tgtEl>
                                          <p:spTgt spid="844816"/>
                                        </p:tgtEl>
                                        <p:attrNameLst>
                                          <p:attrName>ppt_x</p:attrName>
                                        </p:attrNameLst>
                                      </p:cBhvr>
                                      <p:tavLst>
                                        <p:tav tm="0">
                                          <p:val>
                                            <p:strVal val="#ppt_x-.2"/>
                                          </p:val>
                                        </p:tav>
                                        <p:tav tm="100000">
                                          <p:val>
                                            <p:strVal val="#ppt_x"/>
                                          </p:val>
                                        </p:tav>
                                      </p:tavLst>
                                    </p:anim>
                                    <p:anim calcmode="lin" valueType="num">
                                      <p:cBhvr>
                                        <p:cTn id="24" dur="500" fill="hold"/>
                                        <p:tgtEl>
                                          <p:spTgt spid="844816"/>
                                        </p:tgtEl>
                                        <p:attrNameLst>
                                          <p:attrName>ppt_y</p:attrName>
                                        </p:attrNameLst>
                                      </p:cBhvr>
                                      <p:tavLst>
                                        <p:tav tm="0">
                                          <p:val>
                                            <p:strVal val="#ppt_y"/>
                                          </p:val>
                                        </p:tav>
                                        <p:tav tm="100000">
                                          <p:val>
                                            <p:strVal val="#ppt_y"/>
                                          </p:val>
                                        </p:tav>
                                      </p:tavLst>
                                    </p:anim>
                                    <p:animEffect transition="in" filter="fade">
                                      <p:cBhvr>
                                        <p:cTn id="25" dur="500"/>
                                        <p:tgtEl>
                                          <p:spTgt spid="8448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844813"/>
                                        </p:tgtEl>
                                        <p:attrNameLst>
                                          <p:attrName>style.visibility</p:attrName>
                                        </p:attrNameLst>
                                      </p:cBhvr>
                                      <p:to>
                                        <p:strVal val="visible"/>
                                      </p:to>
                                    </p:set>
                                    <p:anim calcmode="lin" valueType="num">
                                      <p:cBhvr>
                                        <p:cTn id="30" dur="500" fill="hold"/>
                                        <p:tgtEl>
                                          <p:spTgt spid="844813"/>
                                        </p:tgtEl>
                                        <p:attrNameLst>
                                          <p:attrName>ppt_w</p:attrName>
                                        </p:attrNameLst>
                                      </p:cBhvr>
                                      <p:tavLst>
                                        <p:tav tm="0">
                                          <p:val>
                                            <p:strVal val="#ppt_w*0.05"/>
                                          </p:val>
                                        </p:tav>
                                        <p:tav tm="100000">
                                          <p:val>
                                            <p:strVal val="#ppt_w"/>
                                          </p:val>
                                        </p:tav>
                                      </p:tavLst>
                                    </p:anim>
                                    <p:anim calcmode="lin" valueType="num">
                                      <p:cBhvr>
                                        <p:cTn id="31" dur="500" fill="hold"/>
                                        <p:tgtEl>
                                          <p:spTgt spid="844813"/>
                                        </p:tgtEl>
                                        <p:attrNameLst>
                                          <p:attrName>ppt_h</p:attrName>
                                        </p:attrNameLst>
                                      </p:cBhvr>
                                      <p:tavLst>
                                        <p:tav tm="0">
                                          <p:val>
                                            <p:strVal val="#ppt_h"/>
                                          </p:val>
                                        </p:tav>
                                        <p:tav tm="100000">
                                          <p:val>
                                            <p:strVal val="#ppt_h"/>
                                          </p:val>
                                        </p:tav>
                                      </p:tavLst>
                                    </p:anim>
                                    <p:anim calcmode="lin" valueType="num">
                                      <p:cBhvr>
                                        <p:cTn id="32" dur="500" fill="hold"/>
                                        <p:tgtEl>
                                          <p:spTgt spid="844813"/>
                                        </p:tgtEl>
                                        <p:attrNameLst>
                                          <p:attrName>ppt_x</p:attrName>
                                        </p:attrNameLst>
                                      </p:cBhvr>
                                      <p:tavLst>
                                        <p:tav tm="0">
                                          <p:val>
                                            <p:strVal val="#ppt_x-.2"/>
                                          </p:val>
                                        </p:tav>
                                        <p:tav tm="100000">
                                          <p:val>
                                            <p:strVal val="#ppt_x"/>
                                          </p:val>
                                        </p:tav>
                                      </p:tavLst>
                                    </p:anim>
                                    <p:anim calcmode="lin" valueType="num">
                                      <p:cBhvr>
                                        <p:cTn id="33" dur="500" fill="hold"/>
                                        <p:tgtEl>
                                          <p:spTgt spid="844813"/>
                                        </p:tgtEl>
                                        <p:attrNameLst>
                                          <p:attrName>ppt_y</p:attrName>
                                        </p:attrNameLst>
                                      </p:cBhvr>
                                      <p:tavLst>
                                        <p:tav tm="0">
                                          <p:val>
                                            <p:strVal val="#ppt_y"/>
                                          </p:val>
                                        </p:tav>
                                        <p:tav tm="100000">
                                          <p:val>
                                            <p:strVal val="#ppt_y"/>
                                          </p:val>
                                        </p:tav>
                                      </p:tavLst>
                                    </p:anim>
                                    <p:animEffect transition="in" filter="fade">
                                      <p:cBhvr>
                                        <p:cTn id="34" dur="500"/>
                                        <p:tgtEl>
                                          <p:spTgt spid="844813"/>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844818"/>
                                        </p:tgtEl>
                                        <p:attrNameLst>
                                          <p:attrName>style.visibility</p:attrName>
                                        </p:attrNameLst>
                                      </p:cBhvr>
                                      <p:to>
                                        <p:strVal val="visible"/>
                                      </p:to>
                                    </p:set>
                                    <p:anim calcmode="lin" valueType="num">
                                      <p:cBhvr>
                                        <p:cTn id="37" dur="500" fill="hold"/>
                                        <p:tgtEl>
                                          <p:spTgt spid="844818"/>
                                        </p:tgtEl>
                                        <p:attrNameLst>
                                          <p:attrName>ppt_w</p:attrName>
                                        </p:attrNameLst>
                                      </p:cBhvr>
                                      <p:tavLst>
                                        <p:tav tm="0">
                                          <p:val>
                                            <p:strVal val="#ppt_w*0.05"/>
                                          </p:val>
                                        </p:tav>
                                        <p:tav tm="100000">
                                          <p:val>
                                            <p:strVal val="#ppt_w"/>
                                          </p:val>
                                        </p:tav>
                                      </p:tavLst>
                                    </p:anim>
                                    <p:anim calcmode="lin" valueType="num">
                                      <p:cBhvr>
                                        <p:cTn id="38" dur="500" fill="hold"/>
                                        <p:tgtEl>
                                          <p:spTgt spid="844818"/>
                                        </p:tgtEl>
                                        <p:attrNameLst>
                                          <p:attrName>ppt_h</p:attrName>
                                        </p:attrNameLst>
                                      </p:cBhvr>
                                      <p:tavLst>
                                        <p:tav tm="0">
                                          <p:val>
                                            <p:strVal val="#ppt_h"/>
                                          </p:val>
                                        </p:tav>
                                        <p:tav tm="100000">
                                          <p:val>
                                            <p:strVal val="#ppt_h"/>
                                          </p:val>
                                        </p:tav>
                                      </p:tavLst>
                                    </p:anim>
                                    <p:anim calcmode="lin" valueType="num">
                                      <p:cBhvr>
                                        <p:cTn id="39" dur="500" fill="hold"/>
                                        <p:tgtEl>
                                          <p:spTgt spid="844818"/>
                                        </p:tgtEl>
                                        <p:attrNameLst>
                                          <p:attrName>ppt_x</p:attrName>
                                        </p:attrNameLst>
                                      </p:cBhvr>
                                      <p:tavLst>
                                        <p:tav tm="0">
                                          <p:val>
                                            <p:strVal val="#ppt_x-.2"/>
                                          </p:val>
                                        </p:tav>
                                        <p:tav tm="100000">
                                          <p:val>
                                            <p:strVal val="#ppt_x"/>
                                          </p:val>
                                        </p:tav>
                                      </p:tavLst>
                                    </p:anim>
                                    <p:anim calcmode="lin" valueType="num">
                                      <p:cBhvr>
                                        <p:cTn id="40" dur="500" fill="hold"/>
                                        <p:tgtEl>
                                          <p:spTgt spid="844818"/>
                                        </p:tgtEl>
                                        <p:attrNameLst>
                                          <p:attrName>ppt_y</p:attrName>
                                        </p:attrNameLst>
                                      </p:cBhvr>
                                      <p:tavLst>
                                        <p:tav tm="0">
                                          <p:val>
                                            <p:strVal val="#ppt_y"/>
                                          </p:val>
                                        </p:tav>
                                        <p:tav tm="100000">
                                          <p:val>
                                            <p:strVal val="#ppt_y"/>
                                          </p:val>
                                        </p:tav>
                                      </p:tavLst>
                                    </p:anim>
                                    <p:animEffect transition="in" filter="fade">
                                      <p:cBhvr>
                                        <p:cTn id="41" dur="500"/>
                                        <p:tgtEl>
                                          <p:spTgt spid="844818"/>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844817"/>
                                        </p:tgtEl>
                                        <p:attrNameLst>
                                          <p:attrName>style.visibility</p:attrName>
                                        </p:attrNameLst>
                                      </p:cBhvr>
                                      <p:to>
                                        <p:strVal val="visible"/>
                                      </p:to>
                                    </p:set>
                                    <p:anim calcmode="lin" valueType="num">
                                      <p:cBhvr>
                                        <p:cTn id="44" dur="500" fill="hold"/>
                                        <p:tgtEl>
                                          <p:spTgt spid="844817"/>
                                        </p:tgtEl>
                                        <p:attrNameLst>
                                          <p:attrName>ppt_w</p:attrName>
                                        </p:attrNameLst>
                                      </p:cBhvr>
                                      <p:tavLst>
                                        <p:tav tm="0">
                                          <p:val>
                                            <p:strVal val="#ppt_w*0.05"/>
                                          </p:val>
                                        </p:tav>
                                        <p:tav tm="100000">
                                          <p:val>
                                            <p:strVal val="#ppt_w"/>
                                          </p:val>
                                        </p:tav>
                                      </p:tavLst>
                                    </p:anim>
                                    <p:anim calcmode="lin" valueType="num">
                                      <p:cBhvr>
                                        <p:cTn id="45" dur="500" fill="hold"/>
                                        <p:tgtEl>
                                          <p:spTgt spid="844817"/>
                                        </p:tgtEl>
                                        <p:attrNameLst>
                                          <p:attrName>ppt_h</p:attrName>
                                        </p:attrNameLst>
                                      </p:cBhvr>
                                      <p:tavLst>
                                        <p:tav tm="0">
                                          <p:val>
                                            <p:strVal val="#ppt_h"/>
                                          </p:val>
                                        </p:tav>
                                        <p:tav tm="100000">
                                          <p:val>
                                            <p:strVal val="#ppt_h"/>
                                          </p:val>
                                        </p:tav>
                                      </p:tavLst>
                                    </p:anim>
                                    <p:anim calcmode="lin" valueType="num">
                                      <p:cBhvr>
                                        <p:cTn id="46" dur="500" fill="hold"/>
                                        <p:tgtEl>
                                          <p:spTgt spid="844817"/>
                                        </p:tgtEl>
                                        <p:attrNameLst>
                                          <p:attrName>ppt_x</p:attrName>
                                        </p:attrNameLst>
                                      </p:cBhvr>
                                      <p:tavLst>
                                        <p:tav tm="0">
                                          <p:val>
                                            <p:strVal val="#ppt_x-.2"/>
                                          </p:val>
                                        </p:tav>
                                        <p:tav tm="100000">
                                          <p:val>
                                            <p:strVal val="#ppt_x"/>
                                          </p:val>
                                        </p:tav>
                                      </p:tavLst>
                                    </p:anim>
                                    <p:anim calcmode="lin" valueType="num">
                                      <p:cBhvr>
                                        <p:cTn id="47" dur="500" fill="hold"/>
                                        <p:tgtEl>
                                          <p:spTgt spid="844817"/>
                                        </p:tgtEl>
                                        <p:attrNameLst>
                                          <p:attrName>ppt_y</p:attrName>
                                        </p:attrNameLst>
                                      </p:cBhvr>
                                      <p:tavLst>
                                        <p:tav tm="0">
                                          <p:val>
                                            <p:strVal val="#ppt_y"/>
                                          </p:val>
                                        </p:tav>
                                        <p:tav tm="100000">
                                          <p:val>
                                            <p:strVal val="#ppt_y"/>
                                          </p:val>
                                        </p:tav>
                                      </p:tavLst>
                                    </p:anim>
                                    <p:animEffect transition="in" filter="fade">
                                      <p:cBhvr>
                                        <p:cTn id="48" dur="500"/>
                                        <p:tgtEl>
                                          <p:spTgt spid="84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16" grpId="0"/>
      <p:bldP spid="8448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200" dirty="0">
                <a:latin typeface="Bookman Old Style" panose="02050604050505020204" pitchFamily="18" charset="0"/>
                <a:cs typeface="Verdana"/>
              </a:rPr>
              <a:t>Applications of Using Slope Fields </a:t>
            </a:r>
            <a:r>
              <a:rPr lang="en-US" sz="3200" dirty="0" smtClean="0">
                <a:latin typeface="Bookman Old Style" panose="02050604050505020204" pitchFamily="18" charset="0"/>
                <a:cs typeface="Verdana"/>
              </a:rPr>
              <a:t>(3 </a:t>
            </a:r>
            <a:r>
              <a:rPr lang="en-US" sz="3200" dirty="0">
                <a:latin typeface="Bookman Old Style" panose="02050604050505020204" pitchFamily="18" charset="0"/>
                <a:cs typeface="Verdana"/>
              </a:rPr>
              <a:t>of 3)</a:t>
            </a:r>
          </a:p>
        </p:txBody>
      </p:sp>
      <p:sp>
        <p:nvSpPr>
          <p:cNvPr id="845829" name="Text Box 5" descr="Blue tissue paper"/>
          <p:cNvSpPr txBox="1">
            <a:spLocks noChangeArrowheads="1"/>
          </p:cNvSpPr>
          <p:nvPr/>
        </p:nvSpPr>
        <p:spPr bwMode="auto">
          <a:xfrm>
            <a:off x="609600" y="1676400"/>
            <a:ext cx="8305800" cy="7016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now test our proposed solutions of </a:t>
            </a:r>
            <a:r>
              <a:rPr lang="en-US" sz="2000" i="1" smtClean="0">
                <a:latin typeface="Times New Roman" charset="0"/>
                <a:cs typeface="+mn-cs"/>
              </a:rPr>
              <a:t>y</a:t>
            </a:r>
            <a:r>
              <a:rPr lang="en-US" sz="2000" smtClean="0">
                <a:latin typeface="Times New Roman" charset="0"/>
                <a:cs typeface="+mn-cs"/>
              </a:rPr>
              <a:t> = 0 and </a:t>
            </a:r>
            <a:r>
              <a:rPr lang="en-US" sz="2000" i="1" smtClean="0">
                <a:latin typeface="Times New Roman" charset="0"/>
                <a:cs typeface="+mn-cs"/>
              </a:rPr>
              <a:t>y</a:t>
            </a:r>
            <a:r>
              <a:rPr lang="en-US" sz="2000" smtClean="0">
                <a:latin typeface="Times New Roman" charset="0"/>
                <a:cs typeface="+mn-cs"/>
              </a:rPr>
              <a:t> = 1 by plugging them into the original differential equation.  Notice that in either case, </a:t>
            </a:r>
            <a:r>
              <a:rPr lang="en-US" sz="2000" i="1" smtClean="0">
                <a:latin typeface="Times New Roman" charset="0"/>
                <a:cs typeface="+mn-cs"/>
              </a:rPr>
              <a:t>y</a:t>
            </a:r>
            <a:r>
              <a:rPr lang="el-GR" sz="2000" smtClean="0">
                <a:latin typeface="Times New Roman" charset="0"/>
                <a:cs typeface="Times New Roman" charset="0"/>
              </a:rPr>
              <a:t>΄</a:t>
            </a:r>
            <a:r>
              <a:rPr lang="en-US" sz="2000" smtClean="0">
                <a:latin typeface="Times New Roman" charset="0"/>
                <a:cs typeface="Times New Roman" charset="0"/>
              </a:rPr>
              <a:t> = 0.</a:t>
            </a:r>
            <a:endParaRPr lang="el-GR" sz="2000" smtClean="0">
              <a:latin typeface="Times New Roman" charset="0"/>
              <a:cs typeface="Times New Roman" charset="0"/>
            </a:endParaRPr>
          </a:p>
        </p:txBody>
      </p:sp>
      <p:sp>
        <p:nvSpPr>
          <p:cNvPr id="845832" name="Text Box 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845840" name="Object 16"/>
          <p:cNvGraphicFramePr>
            <a:graphicFrameLocks noChangeAspect="1"/>
          </p:cNvGraphicFramePr>
          <p:nvPr/>
        </p:nvGraphicFramePr>
        <p:xfrm>
          <a:off x="2076450" y="3181350"/>
          <a:ext cx="1276350" cy="323850"/>
        </p:xfrm>
        <a:graphic>
          <a:graphicData uri="http://schemas.openxmlformats.org/presentationml/2006/ole">
            <mc:AlternateContent xmlns:mc="http://schemas.openxmlformats.org/markup-compatibility/2006">
              <mc:Choice xmlns:v="urn:schemas-microsoft-com:vml" Requires="v">
                <p:oleObj spid="_x0000_s20944" name="Equation" r:id="rId4" imgW="850531" imgH="215806" progId="Equation.3">
                  <p:embed/>
                </p:oleObj>
              </mc:Choice>
              <mc:Fallback>
                <p:oleObj name="Equation" r:id="rId4" imgW="850531" imgH="215806"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3181350"/>
                        <a:ext cx="12763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45841" name="Object 17"/>
          <p:cNvGraphicFramePr>
            <a:graphicFrameLocks noChangeAspect="1"/>
          </p:cNvGraphicFramePr>
          <p:nvPr/>
        </p:nvGraphicFramePr>
        <p:xfrm>
          <a:off x="5505450" y="3179763"/>
          <a:ext cx="1276350" cy="323850"/>
        </p:xfrm>
        <a:graphic>
          <a:graphicData uri="http://schemas.openxmlformats.org/presentationml/2006/ole">
            <mc:AlternateContent xmlns:mc="http://schemas.openxmlformats.org/markup-compatibility/2006">
              <mc:Choice xmlns:v="urn:schemas-microsoft-com:vml" Requires="v">
                <p:oleObj spid="_x0000_s20945" name="Equation" r:id="rId6" imgW="850531" imgH="215806" progId="Equation.3">
                  <p:embed/>
                </p:oleObj>
              </mc:Choice>
              <mc:Fallback>
                <p:oleObj name="Equation" r:id="rId6" imgW="850531" imgH="215806"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3179763"/>
                        <a:ext cx="12763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45842" name="Text Box 18" descr="Blue tissue paper"/>
          <p:cNvSpPr txBox="1">
            <a:spLocks noChangeArrowheads="1"/>
          </p:cNvSpPr>
          <p:nvPr/>
        </p:nvSpPr>
        <p:spPr bwMode="auto">
          <a:xfrm>
            <a:off x="2286000" y="2651125"/>
            <a:ext cx="8382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u="sng" smtClean="0">
                <a:latin typeface="Times New Roman" charset="0"/>
                <a:cs typeface="+mn-cs"/>
              </a:rPr>
              <a:t>y</a:t>
            </a:r>
            <a:r>
              <a:rPr lang="en-US" sz="2000" u="sng" smtClean="0">
                <a:latin typeface="Times New Roman" charset="0"/>
                <a:cs typeface="+mn-cs"/>
              </a:rPr>
              <a:t> = 0</a:t>
            </a:r>
            <a:r>
              <a:rPr lang="en-US" sz="2000" smtClean="0">
                <a:latin typeface="Times New Roman" charset="0"/>
                <a:cs typeface="+mn-cs"/>
              </a:rPr>
              <a:t>:</a:t>
            </a:r>
            <a:endParaRPr lang="el-GR" sz="2000" smtClean="0">
              <a:latin typeface="Times New Roman" charset="0"/>
              <a:cs typeface="Times New Roman" charset="0"/>
            </a:endParaRPr>
          </a:p>
        </p:txBody>
      </p:sp>
      <p:sp>
        <p:nvSpPr>
          <p:cNvPr id="845843" name="Text Box 19" descr="Blue tissue paper"/>
          <p:cNvSpPr txBox="1">
            <a:spLocks noChangeArrowheads="1"/>
          </p:cNvSpPr>
          <p:nvPr/>
        </p:nvSpPr>
        <p:spPr bwMode="auto">
          <a:xfrm>
            <a:off x="5867400" y="2649538"/>
            <a:ext cx="8382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u="sng" smtClean="0">
                <a:latin typeface="Times New Roman" charset="0"/>
                <a:cs typeface="+mn-cs"/>
              </a:rPr>
              <a:t>y</a:t>
            </a:r>
            <a:r>
              <a:rPr lang="en-US" sz="2000" u="sng" smtClean="0">
                <a:latin typeface="Times New Roman" charset="0"/>
                <a:cs typeface="+mn-cs"/>
              </a:rPr>
              <a:t> = 1</a:t>
            </a:r>
            <a:r>
              <a:rPr lang="en-US" sz="2000" smtClean="0">
                <a:latin typeface="Times New Roman" charset="0"/>
                <a:cs typeface="+mn-cs"/>
              </a:rPr>
              <a:t>:</a:t>
            </a:r>
            <a:endParaRPr lang="el-GR" sz="2000" smtClean="0">
              <a:latin typeface="Times New Roman" charset="0"/>
              <a:cs typeface="Times New Roman" charset="0"/>
            </a:endParaRPr>
          </a:p>
        </p:txBody>
      </p:sp>
      <p:graphicFrame>
        <p:nvGraphicFramePr>
          <p:cNvPr id="845844" name="Object 20"/>
          <p:cNvGraphicFramePr>
            <a:graphicFrameLocks noChangeAspect="1"/>
          </p:cNvGraphicFramePr>
          <p:nvPr/>
        </p:nvGraphicFramePr>
        <p:xfrm>
          <a:off x="2138363" y="3709988"/>
          <a:ext cx="1257300" cy="323850"/>
        </p:xfrm>
        <a:graphic>
          <a:graphicData uri="http://schemas.openxmlformats.org/presentationml/2006/ole">
            <mc:AlternateContent xmlns:mc="http://schemas.openxmlformats.org/markup-compatibility/2006">
              <mc:Choice xmlns:v="urn:schemas-microsoft-com:vml" Requires="v">
                <p:oleObj spid="_x0000_s20946" name="Equation" r:id="rId7" imgW="837836" imgH="215806" progId="Equation.3">
                  <p:embed/>
                </p:oleObj>
              </mc:Choice>
              <mc:Fallback>
                <p:oleObj name="Equation" r:id="rId7" imgW="837836" imgH="215806"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8363" y="3709988"/>
                        <a:ext cx="12573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45845" name="Object 21"/>
          <p:cNvGraphicFramePr>
            <a:graphicFrameLocks noChangeAspect="1"/>
          </p:cNvGraphicFramePr>
          <p:nvPr/>
        </p:nvGraphicFramePr>
        <p:xfrm>
          <a:off x="5565775" y="3709988"/>
          <a:ext cx="1181100" cy="323850"/>
        </p:xfrm>
        <a:graphic>
          <a:graphicData uri="http://schemas.openxmlformats.org/presentationml/2006/ole">
            <mc:AlternateContent xmlns:mc="http://schemas.openxmlformats.org/markup-compatibility/2006">
              <mc:Choice xmlns:v="urn:schemas-microsoft-com:vml" Requires="v">
                <p:oleObj spid="_x0000_s20947" name="Equation" r:id="rId9" imgW="787058" imgH="215806" progId="Equation.3">
                  <p:embed/>
                </p:oleObj>
              </mc:Choice>
              <mc:Fallback>
                <p:oleObj name="Equation" r:id="rId9" imgW="787058" imgH="215806"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5775" y="3709988"/>
                        <a:ext cx="11811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45846" name="Object 22"/>
          <p:cNvGraphicFramePr>
            <a:graphicFrameLocks noChangeAspect="1"/>
          </p:cNvGraphicFramePr>
          <p:nvPr/>
        </p:nvGraphicFramePr>
        <p:xfrm>
          <a:off x="2138363" y="4200525"/>
          <a:ext cx="514350" cy="266700"/>
        </p:xfrm>
        <a:graphic>
          <a:graphicData uri="http://schemas.openxmlformats.org/presentationml/2006/ole">
            <mc:AlternateContent xmlns:mc="http://schemas.openxmlformats.org/markup-compatibility/2006">
              <mc:Choice xmlns:v="urn:schemas-microsoft-com:vml" Requires="v">
                <p:oleObj spid="_x0000_s20948" name="Equation" r:id="rId11" imgW="342603" imgH="177646" progId="Equation.3">
                  <p:embed/>
                </p:oleObj>
              </mc:Choice>
              <mc:Fallback>
                <p:oleObj name="Equation" r:id="rId11" imgW="342603" imgH="177646"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8363" y="4200525"/>
                        <a:ext cx="5143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45847" name="Object 23"/>
          <p:cNvGraphicFramePr>
            <a:graphicFrameLocks noChangeAspect="1"/>
          </p:cNvGraphicFramePr>
          <p:nvPr/>
        </p:nvGraphicFramePr>
        <p:xfrm>
          <a:off x="5565775" y="4198938"/>
          <a:ext cx="514350" cy="266700"/>
        </p:xfrm>
        <a:graphic>
          <a:graphicData uri="http://schemas.openxmlformats.org/presentationml/2006/ole">
            <mc:AlternateContent xmlns:mc="http://schemas.openxmlformats.org/markup-compatibility/2006">
              <mc:Choice xmlns:v="urn:schemas-microsoft-com:vml" Requires="v">
                <p:oleObj spid="_x0000_s20949" name="Equation" r:id="rId13" imgW="342603" imgH="177646" progId="Equation.3">
                  <p:embed/>
                </p:oleObj>
              </mc:Choice>
              <mc:Fallback>
                <p:oleObj name="Equation" r:id="rId13" imgW="342603" imgH="177646"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5775" y="4198938"/>
                        <a:ext cx="5143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45848" name="Text Box 24" descr="Blue tissue paper"/>
          <p:cNvSpPr txBox="1">
            <a:spLocks noChangeArrowheads="1"/>
          </p:cNvSpPr>
          <p:nvPr/>
        </p:nvSpPr>
        <p:spPr bwMode="auto">
          <a:xfrm>
            <a:off x="2895600" y="4114800"/>
            <a:ext cx="6096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solidFill>
                  <a:srgbClr val="6600CC"/>
                </a:solidFill>
                <a:latin typeface="Times New Roman" charset="0"/>
                <a:cs typeface="+mn-cs"/>
              </a:rPr>
              <a:t>true</a:t>
            </a:r>
          </a:p>
        </p:txBody>
      </p:sp>
      <p:sp>
        <p:nvSpPr>
          <p:cNvPr id="845849" name="Text Box 25" descr="Blue tissue paper"/>
          <p:cNvSpPr txBox="1">
            <a:spLocks noChangeArrowheads="1"/>
          </p:cNvSpPr>
          <p:nvPr/>
        </p:nvSpPr>
        <p:spPr bwMode="auto">
          <a:xfrm>
            <a:off x="6400800" y="4114800"/>
            <a:ext cx="6096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solidFill>
                  <a:srgbClr val="6600CC"/>
                </a:solidFill>
                <a:latin typeface="Times New Roman" charset="0"/>
                <a:cs typeface="+mn-cs"/>
              </a:rPr>
              <a:t>true</a:t>
            </a:r>
          </a:p>
        </p:txBody>
      </p:sp>
      <p:sp>
        <p:nvSpPr>
          <p:cNvPr id="845850" name="Text Box 26" descr="Blue tissue paper"/>
          <p:cNvSpPr txBox="1">
            <a:spLocks noChangeArrowheads="1"/>
          </p:cNvSpPr>
          <p:nvPr/>
        </p:nvSpPr>
        <p:spPr bwMode="auto">
          <a:xfrm>
            <a:off x="609600" y="4876800"/>
            <a:ext cx="46482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the solutions are </a:t>
            </a:r>
            <a:r>
              <a:rPr lang="en-US" sz="2000" i="1" smtClean="0">
                <a:latin typeface="Times New Roman" charset="0"/>
                <a:cs typeface="+mn-cs"/>
              </a:rPr>
              <a:t>y</a:t>
            </a:r>
            <a:r>
              <a:rPr lang="en-US" sz="2000" smtClean="0">
                <a:latin typeface="Times New Roman" charset="0"/>
                <a:cs typeface="+mn-cs"/>
              </a:rPr>
              <a:t> = 0 and </a:t>
            </a:r>
            <a:r>
              <a:rPr lang="en-US" sz="2000" i="1" smtClean="0">
                <a:latin typeface="Times New Roman" charset="0"/>
                <a:cs typeface="+mn-cs"/>
              </a:rPr>
              <a:t>y</a:t>
            </a:r>
            <a:r>
              <a:rPr lang="en-US" sz="2000" smtClean="0">
                <a:latin typeface="Times New Roman" charset="0"/>
                <a:cs typeface="+mn-cs"/>
              </a:rPr>
              <a:t> = 1.</a:t>
            </a:r>
            <a:endParaRPr lang="el-GR" sz="2000" smtClean="0">
              <a:latin typeface="Times New Roman" charset="0"/>
              <a:cs typeface="Times New Roman" charset="0"/>
            </a:endParaRPr>
          </a:p>
        </p:txBody>
      </p:sp>
      <p:sp>
        <p:nvSpPr>
          <p:cNvPr id="1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45840"/>
                                        </p:tgtEl>
                                        <p:attrNameLst>
                                          <p:attrName>style.visibility</p:attrName>
                                        </p:attrNameLst>
                                      </p:cBhvr>
                                      <p:to>
                                        <p:strVal val="visible"/>
                                      </p:to>
                                    </p:set>
                                    <p:anim calcmode="lin" valueType="num">
                                      <p:cBhvr>
                                        <p:cTn id="7" dur="500" fill="hold"/>
                                        <p:tgtEl>
                                          <p:spTgt spid="845840"/>
                                        </p:tgtEl>
                                        <p:attrNameLst>
                                          <p:attrName>ppt_w</p:attrName>
                                        </p:attrNameLst>
                                      </p:cBhvr>
                                      <p:tavLst>
                                        <p:tav tm="0">
                                          <p:val>
                                            <p:strVal val="#ppt_w*0.05"/>
                                          </p:val>
                                        </p:tav>
                                        <p:tav tm="100000">
                                          <p:val>
                                            <p:strVal val="#ppt_w"/>
                                          </p:val>
                                        </p:tav>
                                      </p:tavLst>
                                    </p:anim>
                                    <p:anim calcmode="lin" valueType="num">
                                      <p:cBhvr>
                                        <p:cTn id="8" dur="500" fill="hold"/>
                                        <p:tgtEl>
                                          <p:spTgt spid="845840"/>
                                        </p:tgtEl>
                                        <p:attrNameLst>
                                          <p:attrName>ppt_h</p:attrName>
                                        </p:attrNameLst>
                                      </p:cBhvr>
                                      <p:tavLst>
                                        <p:tav tm="0">
                                          <p:val>
                                            <p:strVal val="#ppt_h"/>
                                          </p:val>
                                        </p:tav>
                                        <p:tav tm="100000">
                                          <p:val>
                                            <p:strVal val="#ppt_h"/>
                                          </p:val>
                                        </p:tav>
                                      </p:tavLst>
                                    </p:anim>
                                    <p:anim calcmode="lin" valueType="num">
                                      <p:cBhvr>
                                        <p:cTn id="9" dur="500" fill="hold"/>
                                        <p:tgtEl>
                                          <p:spTgt spid="845840"/>
                                        </p:tgtEl>
                                        <p:attrNameLst>
                                          <p:attrName>ppt_x</p:attrName>
                                        </p:attrNameLst>
                                      </p:cBhvr>
                                      <p:tavLst>
                                        <p:tav tm="0">
                                          <p:val>
                                            <p:strVal val="#ppt_x-.2"/>
                                          </p:val>
                                        </p:tav>
                                        <p:tav tm="100000">
                                          <p:val>
                                            <p:strVal val="#ppt_x"/>
                                          </p:val>
                                        </p:tav>
                                      </p:tavLst>
                                    </p:anim>
                                    <p:anim calcmode="lin" valueType="num">
                                      <p:cBhvr>
                                        <p:cTn id="10" dur="500" fill="hold"/>
                                        <p:tgtEl>
                                          <p:spTgt spid="845840"/>
                                        </p:tgtEl>
                                        <p:attrNameLst>
                                          <p:attrName>ppt_y</p:attrName>
                                        </p:attrNameLst>
                                      </p:cBhvr>
                                      <p:tavLst>
                                        <p:tav tm="0">
                                          <p:val>
                                            <p:strVal val="#ppt_y"/>
                                          </p:val>
                                        </p:tav>
                                        <p:tav tm="100000">
                                          <p:val>
                                            <p:strVal val="#ppt_y"/>
                                          </p:val>
                                        </p:tav>
                                      </p:tavLst>
                                    </p:anim>
                                    <p:animEffect transition="in" filter="fade">
                                      <p:cBhvr>
                                        <p:cTn id="11" dur="500"/>
                                        <p:tgtEl>
                                          <p:spTgt spid="84584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845841"/>
                                        </p:tgtEl>
                                        <p:attrNameLst>
                                          <p:attrName>style.visibility</p:attrName>
                                        </p:attrNameLst>
                                      </p:cBhvr>
                                      <p:to>
                                        <p:strVal val="visible"/>
                                      </p:to>
                                    </p:set>
                                    <p:anim calcmode="lin" valueType="num">
                                      <p:cBhvr>
                                        <p:cTn id="14" dur="500" fill="hold"/>
                                        <p:tgtEl>
                                          <p:spTgt spid="845841"/>
                                        </p:tgtEl>
                                        <p:attrNameLst>
                                          <p:attrName>ppt_w</p:attrName>
                                        </p:attrNameLst>
                                      </p:cBhvr>
                                      <p:tavLst>
                                        <p:tav tm="0">
                                          <p:val>
                                            <p:strVal val="#ppt_w*0.05"/>
                                          </p:val>
                                        </p:tav>
                                        <p:tav tm="100000">
                                          <p:val>
                                            <p:strVal val="#ppt_w"/>
                                          </p:val>
                                        </p:tav>
                                      </p:tavLst>
                                    </p:anim>
                                    <p:anim calcmode="lin" valueType="num">
                                      <p:cBhvr>
                                        <p:cTn id="15" dur="500" fill="hold"/>
                                        <p:tgtEl>
                                          <p:spTgt spid="845841"/>
                                        </p:tgtEl>
                                        <p:attrNameLst>
                                          <p:attrName>ppt_h</p:attrName>
                                        </p:attrNameLst>
                                      </p:cBhvr>
                                      <p:tavLst>
                                        <p:tav tm="0">
                                          <p:val>
                                            <p:strVal val="#ppt_h"/>
                                          </p:val>
                                        </p:tav>
                                        <p:tav tm="100000">
                                          <p:val>
                                            <p:strVal val="#ppt_h"/>
                                          </p:val>
                                        </p:tav>
                                      </p:tavLst>
                                    </p:anim>
                                    <p:anim calcmode="lin" valueType="num">
                                      <p:cBhvr>
                                        <p:cTn id="16" dur="500" fill="hold"/>
                                        <p:tgtEl>
                                          <p:spTgt spid="845841"/>
                                        </p:tgtEl>
                                        <p:attrNameLst>
                                          <p:attrName>ppt_x</p:attrName>
                                        </p:attrNameLst>
                                      </p:cBhvr>
                                      <p:tavLst>
                                        <p:tav tm="0">
                                          <p:val>
                                            <p:strVal val="#ppt_x-.2"/>
                                          </p:val>
                                        </p:tav>
                                        <p:tav tm="100000">
                                          <p:val>
                                            <p:strVal val="#ppt_x"/>
                                          </p:val>
                                        </p:tav>
                                      </p:tavLst>
                                    </p:anim>
                                    <p:anim calcmode="lin" valueType="num">
                                      <p:cBhvr>
                                        <p:cTn id="17" dur="500" fill="hold"/>
                                        <p:tgtEl>
                                          <p:spTgt spid="845841"/>
                                        </p:tgtEl>
                                        <p:attrNameLst>
                                          <p:attrName>ppt_y</p:attrName>
                                        </p:attrNameLst>
                                      </p:cBhvr>
                                      <p:tavLst>
                                        <p:tav tm="0">
                                          <p:val>
                                            <p:strVal val="#ppt_y"/>
                                          </p:val>
                                        </p:tav>
                                        <p:tav tm="100000">
                                          <p:val>
                                            <p:strVal val="#ppt_y"/>
                                          </p:val>
                                        </p:tav>
                                      </p:tavLst>
                                    </p:anim>
                                    <p:animEffect transition="in" filter="fade">
                                      <p:cBhvr>
                                        <p:cTn id="18" dur="500"/>
                                        <p:tgtEl>
                                          <p:spTgt spid="845841"/>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845842"/>
                                        </p:tgtEl>
                                        <p:attrNameLst>
                                          <p:attrName>style.visibility</p:attrName>
                                        </p:attrNameLst>
                                      </p:cBhvr>
                                      <p:to>
                                        <p:strVal val="visible"/>
                                      </p:to>
                                    </p:set>
                                    <p:anim calcmode="lin" valueType="num">
                                      <p:cBhvr>
                                        <p:cTn id="21" dur="500" fill="hold"/>
                                        <p:tgtEl>
                                          <p:spTgt spid="845842"/>
                                        </p:tgtEl>
                                        <p:attrNameLst>
                                          <p:attrName>ppt_w</p:attrName>
                                        </p:attrNameLst>
                                      </p:cBhvr>
                                      <p:tavLst>
                                        <p:tav tm="0">
                                          <p:val>
                                            <p:strVal val="#ppt_w*0.05"/>
                                          </p:val>
                                        </p:tav>
                                        <p:tav tm="100000">
                                          <p:val>
                                            <p:strVal val="#ppt_w"/>
                                          </p:val>
                                        </p:tav>
                                      </p:tavLst>
                                    </p:anim>
                                    <p:anim calcmode="lin" valueType="num">
                                      <p:cBhvr>
                                        <p:cTn id="22" dur="500" fill="hold"/>
                                        <p:tgtEl>
                                          <p:spTgt spid="845842"/>
                                        </p:tgtEl>
                                        <p:attrNameLst>
                                          <p:attrName>ppt_h</p:attrName>
                                        </p:attrNameLst>
                                      </p:cBhvr>
                                      <p:tavLst>
                                        <p:tav tm="0">
                                          <p:val>
                                            <p:strVal val="#ppt_h"/>
                                          </p:val>
                                        </p:tav>
                                        <p:tav tm="100000">
                                          <p:val>
                                            <p:strVal val="#ppt_h"/>
                                          </p:val>
                                        </p:tav>
                                      </p:tavLst>
                                    </p:anim>
                                    <p:anim calcmode="lin" valueType="num">
                                      <p:cBhvr>
                                        <p:cTn id="23" dur="500" fill="hold"/>
                                        <p:tgtEl>
                                          <p:spTgt spid="845842"/>
                                        </p:tgtEl>
                                        <p:attrNameLst>
                                          <p:attrName>ppt_x</p:attrName>
                                        </p:attrNameLst>
                                      </p:cBhvr>
                                      <p:tavLst>
                                        <p:tav tm="0">
                                          <p:val>
                                            <p:strVal val="#ppt_x-.2"/>
                                          </p:val>
                                        </p:tav>
                                        <p:tav tm="100000">
                                          <p:val>
                                            <p:strVal val="#ppt_x"/>
                                          </p:val>
                                        </p:tav>
                                      </p:tavLst>
                                    </p:anim>
                                    <p:anim calcmode="lin" valueType="num">
                                      <p:cBhvr>
                                        <p:cTn id="24" dur="500" fill="hold"/>
                                        <p:tgtEl>
                                          <p:spTgt spid="845842"/>
                                        </p:tgtEl>
                                        <p:attrNameLst>
                                          <p:attrName>ppt_y</p:attrName>
                                        </p:attrNameLst>
                                      </p:cBhvr>
                                      <p:tavLst>
                                        <p:tav tm="0">
                                          <p:val>
                                            <p:strVal val="#ppt_y"/>
                                          </p:val>
                                        </p:tav>
                                        <p:tav tm="100000">
                                          <p:val>
                                            <p:strVal val="#ppt_y"/>
                                          </p:val>
                                        </p:tav>
                                      </p:tavLst>
                                    </p:anim>
                                    <p:animEffect transition="in" filter="fade">
                                      <p:cBhvr>
                                        <p:cTn id="25" dur="500"/>
                                        <p:tgtEl>
                                          <p:spTgt spid="845842"/>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845843"/>
                                        </p:tgtEl>
                                        <p:attrNameLst>
                                          <p:attrName>style.visibility</p:attrName>
                                        </p:attrNameLst>
                                      </p:cBhvr>
                                      <p:to>
                                        <p:strVal val="visible"/>
                                      </p:to>
                                    </p:set>
                                    <p:anim calcmode="lin" valueType="num">
                                      <p:cBhvr>
                                        <p:cTn id="28" dur="500" fill="hold"/>
                                        <p:tgtEl>
                                          <p:spTgt spid="845843"/>
                                        </p:tgtEl>
                                        <p:attrNameLst>
                                          <p:attrName>ppt_w</p:attrName>
                                        </p:attrNameLst>
                                      </p:cBhvr>
                                      <p:tavLst>
                                        <p:tav tm="0">
                                          <p:val>
                                            <p:strVal val="#ppt_w*0.05"/>
                                          </p:val>
                                        </p:tav>
                                        <p:tav tm="100000">
                                          <p:val>
                                            <p:strVal val="#ppt_w"/>
                                          </p:val>
                                        </p:tav>
                                      </p:tavLst>
                                    </p:anim>
                                    <p:anim calcmode="lin" valueType="num">
                                      <p:cBhvr>
                                        <p:cTn id="29" dur="500" fill="hold"/>
                                        <p:tgtEl>
                                          <p:spTgt spid="845843"/>
                                        </p:tgtEl>
                                        <p:attrNameLst>
                                          <p:attrName>ppt_h</p:attrName>
                                        </p:attrNameLst>
                                      </p:cBhvr>
                                      <p:tavLst>
                                        <p:tav tm="0">
                                          <p:val>
                                            <p:strVal val="#ppt_h"/>
                                          </p:val>
                                        </p:tav>
                                        <p:tav tm="100000">
                                          <p:val>
                                            <p:strVal val="#ppt_h"/>
                                          </p:val>
                                        </p:tav>
                                      </p:tavLst>
                                    </p:anim>
                                    <p:anim calcmode="lin" valueType="num">
                                      <p:cBhvr>
                                        <p:cTn id="30" dur="500" fill="hold"/>
                                        <p:tgtEl>
                                          <p:spTgt spid="845843"/>
                                        </p:tgtEl>
                                        <p:attrNameLst>
                                          <p:attrName>ppt_x</p:attrName>
                                        </p:attrNameLst>
                                      </p:cBhvr>
                                      <p:tavLst>
                                        <p:tav tm="0">
                                          <p:val>
                                            <p:strVal val="#ppt_x-.2"/>
                                          </p:val>
                                        </p:tav>
                                        <p:tav tm="100000">
                                          <p:val>
                                            <p:strVal val="#ppt_x"/>
                                          </p:val>
                                        </p:tav>
                                      </p:tavLst>
                                    </p:anim>
                                    <p:anim calcmode="lin" valueType="num">
                                      <p:cBhvr>
                                        <p:cTn id="31" dur="500" fill="hold"/>
                                        <p:tgtEl>
                                          <p:spTgt spid="845843"/>
                                        </p:tgtEl>
                                        <p:attrNameLst>
                                          <p:attrName>ppt_y</p:attrName>
                                        </p:attrNameLst>
                                      </p:cBhvr>
                                      <p:tavLst>
                                        <p:tav tm="0">
                                          <p:val>
                                            <p:strVal val="#ppt_y"/>
                                          </p:val>
                                        </p:tav>
                                        <p:tav tm="100000">
                                          <p:val>
                                            <p:strVal val="#ppt_y"/>
                                          </p:val>
                                        </p:tav>
                                      </p:tavLst>
                                    </p:anim>
                                    <p:animEffect transition="in" filter="fade">
                                      <p:cBhvr>
                                        <p:cTn id="32" dur="500"/>
                                        <p:tgtEl>
                                          <p:spTgt spid="8458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845844"/>
                                        </p:tgtEl>
                                        <p:attrNameLst>
                                          <p:attrName>style.visibility</p:attrName>
                                        </p:attrNameLst>
                                      </p:cBhvr>
                                      <p:to>
                                        <p:strVal val="visible"/>
                                      </p:to>
                                    </p:set>
                                    <p:anim calcmode="lin" valueType="num">
                                      <p:cBhvr>
                                        <p:cTn id="37" dur="500" fill="hold"/>
                                        <p:tgtEl>
                                          <p:spTgt spid="845844"/>
                                        </p:tgtEl>
                                        <p:attrNameLst>
                                          <p:attrName>ppt_w</p:attrName>
                                        </p:attrNameLst>
                                      </p:cBhvr>
                                      <p:tavLst>
                                        <p:tav tm="0">
                                          <p:val>
                                            <p:strVal val="#ppt_w*0.05"/>
                                          </p:val>
                                        </p:tav>
                                        <p:tav tm="100000">
                                          <p:val>
                                            <p:strVal val="#ppt_w"/>
                                          </p:val>
                                        </p:tav>
                                      </p:tavLst>
                                    </p:anim>
                                    <p:anim calcmode="lin" valueType="num">
                                      <p:cBhvr>
                                        <p:cTn id="38" dur="500" fill="hold"/>
                                        <p:tgtEl>
                                          <p:spTgt spid="845844"/>
                                        </p:tgtEl>
                                        <p:attrNameLst>
                                          <p:attrName>ppt_h</p:attrName>
                                        </p:attrNameLst>
                                      </p:cBhvr>
                                      <p:tavLst>
                                        <p:tav tm="0">
                                          <p:val>
                                            <p:strVal val="#ppt_h"/>
                                          </p:val>
                                        </p:tav>
                                        <p:tav tm="100000">
                                          <p:val>
                                            <p:strVal val="#ppt_h"/>
                                          </p:val>
                                        </p:tav>
                                      </p:tavLst>
                                    </p:anim>
                                    <p:anim calcmode="lin" valueType="num">
                                      <p:cBhvr>
                                        <p:cTn id="39" dur="500" fill="hold"/>
                                        <p:tgtEl>
                                          <p:spTgt spid="845844"/>
                                        </p:tgtEl>
                                        <p:attrNameLst>
                                          <p:attrName>ppt_x</p:attrName>
                                        </p:attrNameLst>
                                      </p:cBhvr>
                                      <p:tavLst>
                                        <p:tav tm="0">
                                          <p:val>
                                            <p:strVal val="#ppt_x-.2"/>
                                          </p:val>
                                        </p:tav>
                                        <p:tav tm="100000">
                                          <p:val>
                                            <p:strVal val="#ppt_x"/>
                                          </p:val>
                                        </p:tav>
                                      </p:tavLst>
                                    </p:anim>
                                    <p:anim calcmode="lin" valueType="num">
                                      <p:cBhvr>
                                        <p:cTn id="40" dur="500" fill="hold"/>
                                        <p:tgtEl>
                                          <p:spTgt spid="845844"/>
                                        </p:tgtEl>
                                        <p:attrNameLst>
                                          <p:attrName>ppt_y</p:attrName>
                                        </p:attrNameLst>
                                      </p:cBhvr>
                                      <p:tavLst>
                                        <p:tav tm="0">
                                          <p:val>
                                            <p:strVal val="#ppt_y"/>
                                          </p:val>
                                        </p:tav>
                                        <p:tav tm="100000">
                                          <p:val>
                                            <p:strVal val="#ppt_y"/>
                                          </p:val>
                                        </p:tav>
                                      </p:tavLst>
                                    </p:anim>
                                    <p:animEffect transition="in" filter="fade">
                                      <p:cBhvr>
                                        <p:cTn id="41" dur="500"/>
                                        <p:tgtEl>
                                          <p:spTgt spid="845844"/>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845845"/>
                                        </p:tgtEl>
                                        <p:attrNameLst>
                                          <p:attrName>style.visibility</p:attrName>
                                        </p:attrNameLst>
                                      </p:cBhvr>
                                      <p:to>
                                        <p:strVal val="visible"/>
                                      </p:to>
                                    </p:set>
                                    <p:anim calcmode="lin" valueType="num">
                                      <p:cBhvr>
                                        <p:cTn id="44" dur="500" fill="hold"/>
                                        <p:tgtEl>
                                          <p:spTgt spid="845845"/>
                                        </p:tgtEl>
                                        <p:attrNameLst>
                                          <p:attrName>ppt_w</p:attrName>
                                        </p:attrNameLst>
                                      </p:cBhvr>
                                      <p:tavLst>
                                        <p:tav tm="0">
                                          <p:val>
                                            <p:strVal val="#ppt_w*0.05"/>
                                          </p:val>
                                        </p:tav>
                                        <p:tav tm="100000">
                                          <p:val>
                                            <p:strVal val="#ppt_w"/>
                                          </p:val>
                                        </p:tav>
                                      </p:tavLst>
                                    </p:anim>
                                    <p:anim calcmode="lin" valueType="num">
                                      <p:cBhvr>
                                        <p:cTn id="45" dur="500" fill="hold"/>
                                        <p:tgtEl>
                                          <p:spTgt spid="845845"/>
                                        </p:tgtEl>
                                        <p:attrNameLst>
                                          <p:attrName>ppt_h</p:attrName>
                                        </p:attrNameLst>
                                      </p:cBhvr>
                                      <p:tavLst>
                                        <p:tav tm="0">
                                          <p:val>
                                            <p:strVal val="#ppt_h"/>
                                          </p:val>
                                        </p:tav>
                                        <p:tav tm="100000">
                                          <p:val>
                                            <p:strVal val="#ppt_h"/>
                                          </p:val>
                                        </p:tav>
                                      </p:tavLst>
                                    </p:anim>
                                    <p:anim calcmode="lin" valueType="num">
                                      <p:cBhvr>
                                        <p:cTn id="46" dur="500" fill="hold"/>
                                        <p:tgtEl>
                                          <p:spTgt spid="845845"/>
                                        </p:tgtEl>
                                        <p:attrNameLst>
                                          <p:attrName>ppt_x</p:attrName>
                                        </p:attrNameLst>
                                      </p:cBhvr>
                                      <p:tavLst>
                                        <p:tav tm="0">
                                          <p:val>
                                            <p:strVal val="#ppt_x-.2"/>
                                          </p:val>
                                        </p:tav>
                                        <p:tav tm="100000">
                                          <p:val>
                                            <p:strVal val="#ppt_x"/>
                                          </p:val>
                                        </p:tav>
                                      </p:tavLst>
                                    </p:anim>
                                    <p:anim calcmode="lin" valueType="num">
                                      <p:cBhvr>
                                        <p:cTn id="47" dur="500" fill="hold"/>
                                        <p:tgtEl>
                                          <p:spTgt spid="845845"/>
                                        </p:tgtEl>
                                        <p:attrNameLst>
                                          <p:attrName>ppt_y</p:attrName>
                                        </p:attrNameLst>
                                      </p:cBhvr>
                                      <p:tavLst>
                                        <p:tav tm="0">
                                          <p:val>
                                            <p:strVal val="#ppt_y"/>
                                          </p:val>
                                        </p:tav>
                                        <p:tav tm="100000">
                                          <p:val>
                                            <p:strVal val="#ppt_y"/>
                                          </p:val>
                                        </p:tav>
                                      </p:tavLst>
                                    </p:anim>
                                    <p:animEffect transition="in" filter="fade">
                                      <p:cBhvr>
                                        <p:cTn id="48" dur="500"/>
                                        <p:tgtEl>
                                          <p:spTgt spid="8458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nodeType="clickEffect">
                                  <p:stCondLst>
                                    <p:cond delay="0"/>
                                  </p:stCondLst>
                                  <p:childTnLst>
                                    <p:set>
                                      <p:cBhvr>
                                        <p:cTn id="52" dur="1" fill="hold">
                                          <p:stCondLst>
                                            <p:cond delay="0"/>
                                          </p:stCondLst>
                                        </p:cTn>
                                        <p:tgtEl>
                                          <p:spTgt spid="845846"/>
                                        </p:tgtEl>
                                        <p:attrNameLst>
                                          <p:attrName>style.visibility</p:attrName>
                                        </p:attrNameLst>
                                      </p:cBhvr>
                                      <p:to>
                                        <p:strVal val="visible"/>
                                      </p:to>
                                    </p:set>
                                    <p:anim calcmode="lin" valueType="num">
                                      <p:cBhvr>
                                        <p:cTn id="53" dur="500" fill="hold"/>
                                        <p:tgtEl>
                                          <p:spTgt spid="845846"/>
                                        </p:tgtEl>
                                        <p:attrNameLst>
                                          <p:attrName>ppt_w</p:attrName>
                                        </p:attrNameLst>
                                      </p:cBhvr>
                                      <p:tavLst>
                                        <p:tav tm="0">
                                          <p:val>
                                            <p:strVal val="#ppt_w*0.05"/>
                                          </p:val>
                                        </p:tav>
                                        <p:tav tm="100000">
                                          <p:val>
                                            <p:strVal val="#ppt_w"/>
                                          </p:val>
                                        </p:tav>
                                      </p:tavLst>
                                    </p:anim>
                                    <p:anim calcmode="lin" valueType="num">
                                      <p:cBhvr>
                                        <p:cTn id="54" dur="500" fill="hold"/>
                                        <p:tgtEl>
                                          <p:spTgt spid="845846"/>
                                        </p:tgtEl>
                                        <p:attrNameLst>
                                          <p:attrName>ppt_h</p:attrName>
                                        </p:attrNameLst>
                                      </p:cBhvr>
                                      <p:tavLst>
                                        <p:tav tm="0">
                                          <p:val>
                                            <p:strVal val="#ppt_h"/>
                                          </p:val>
                                        </p:tav>
                                        <p:tav tm="100000">
                                          <p:val>
                                            <p:strVal val="#ppt_h"/>
                                          </p:val>
                                        </p:tav>
                                      </p:tavLst>
                                    </p:anim>
                                    <p:anim calcmode="lin" valueType="num">
                                      <p:cBhvr>
                                        <p:cTn id="55" dur="500" fill="hold"/>
                                        <p:tgtEl>
                                          <p:spTgt spid="845846"/>
                                        </p:tgtEl>
                                        <p:attrNameLst>
                                          <p:attrName>ppt_x</p:attrName>
                                        </p:attrNameLst>
                                      </p:cBhvr>
                                      <p:tavLst>
                                        <p:tav tm="0">
                                          <p:val>
                                            <p:strVal val="#ppt_x-.2"/>
                                          </p:val>
                                        </p:tav>
                                        <p:tav tm="100000">
                                          <p:val>
                                            <p:strVal val="#ppt_x"/>
                                          </p:val>
                                        </p:tav>
                                      </p:tavLst>
                                    </p:anim>
                                    <p:anim calcmode="lin" valueType="num">
                                      <p:cBhvr>
                                        <p:cTn id="56" dur="500" fill="hold"/>
                                        <p:tgtEl>
                                          <p:spTgt spid="845846"/>
                                        </p:tgtEl>
                                        <p:attrNameLst>
                                          <p:attrName>ppt_y</p:attrName>
                                        </p:attrNameLst>
                                      </p:cBhvr>
                                      <p:tavLst>
                                        <p:tav tm="0">
                                          <p:val>
                                            <p:strVal val="#ppt_y"/>
                                          </p:val>
                                        </p:tav>
                                        <p:tav tm="100000">
                                          <p:val>
                                            <p:strVal val="#ppt_y"/>
                                          </p:val>
                                        </p:tav>
                                      </p:tavLst>
                                    </p:anim>
                                    <p:animEffect transition="in" filter="fade">
                                      <p:cBhvr>
                                        <p:cTn id="57" dur="500"/>
                                        <p:tgtEl>
                                          <p:spTgt spid="845846"/>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845848"/>
                                        </p:tgtEl>
                                        <p:attrNameLst>
                                          <p:attrName>style.visibility</p:attrName>
                                        </p:attrNameLst>
                                      </p:cBhvr>
                                      <p:to>
                                        <p:strVal val="visible"/>
                                      </p:to>
                                    </p:set>
                                    <p:anim calcmode="lin" valueType="num">
                                      <p:cBhvr>
                                        <p:cTn id="60" dur="500" fill="hold"/>
                                        <p:tgtEl>
                                          <p:spTgt spid="845848"/>
                                        </p:tgtEl>
                                        <p:attrNameLst>
                                          <p:attrName>ppt_w</p:attrName>
                                        </p:attrNameLst>
                                      </p:cBhvr>
                                      <p:tavLst>
                                        <p:tav tm="0">
                                          <p:val>
                                            <p:strVal val="#ppt_w*0.05"/>
                                          </p:val>
                                        </p:tav>
                                        <p:tav tm="100000">
                                          <p:val>
                                            <p:strVal val="#ppt_w"/>
                                          </p:val>
                                        </p:tav>
                                      </p:tavLst>
                                    </p:anim>
                                    <p:anim calcmode="lin" valueType="num">
                                      <p:cBhvr>
                                        <p:cTn id="61" dur="500" fill="hold"/>
                                        <p:tgtEl>
                                          <p:spTgt spid="845848"/>
                                        </p:tgtEl>
                                        <p:attrNameLst>
                                          <p:attrName>ppt_h</p:attrName>
                                        </p:attrNameLst>
                                      </p:cBhvr>
                                      <p:tavLst>
                                        <p:tav tm="0">
                                          <p:val>
                                            <p:strVal val="#ppt_h"/>
                                          </p:val>
                                        </p:tav>
                                        <p:tav tm="100000">
                                          <p:val>
                                            <p:strVal val="#ppt_h"/>
                                          </p:val>
                                        </p:tav>
                                      </p:tavLst>
                                    </p:anim>
                                    <p:anim calcmode="lin" valueType="num">
                                      <p:cBhvr>
                                        <p:cTn id="62" dur="500" fill="hold"/>
                                        <p:tgtEl>
                                          <p:spTgt spid="845848"/>
                                        </p:tgtEl>
                                        <p:attrNameLst>
                                          <p:attrName>ppt_x</p:attrName>
                                        </p:attrNameLst>
                                      </p:cBhvr>
                                      <p:tavLst>
                                        <p:tav tm="0">
                                          <p:val>
                                            <p:strVal val="#ppt_x-.2"/>
                                          </p:val>
                                        </p:tav>
                                        <p:tav tm="100000">
                                          <p:val>
                                            <p:strVal val="#ppt_x"/>
                                          </p:val>
                                        </p:tav>
                                      </p:tavLst>
                                    </p:anim>
                                    <p:anim calcmode="lin" valueType="num">
                                      <p:cBhvr>
                                        <p:cTn id="63" dur="500" fill="hold"/>
                                        <p:tgtEl>
                                          <p:spTgt spid="845848"/>
                                        </p:tgtEl>
                                        <p:attrNameLst>
                                          <p:attrName>ppt_y</p:attrName>
                                        </p:attrNameLst>
                                      </p:cBhvr>
                                      <p:tavLst>
                                        <p:tav tm="0">
                                          <p:val>
                                            <p:strVal val="#ppt_y"/>
                                          </p:val>
                                        </p:tav>
                                        <p:tav tm="100000">
                                          <p:val>
                                            <p:strVal val="#ppt_y"/>
                                          </p:val>
                                        </p:tav>
                                      </p:tavLst>
                                    </p:anim>
                                    <p:animEffect transition="in" filter="fade">
                                      <p:cBhvr>
                                        <p:cTn id="64" dur="500"/>
                                        <p:tgtEl>
                                          <p:spTgt spid="845848"/>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845849"/>
                                        </p:tgtEl>
                                        <p:attrNameLst>
                                          <p:attrName>style.visibility</p:attrName>
                                        </p:attrNameLst>
                                      </p:cBhvr>
                                      <p:to>
                                        <p:strVal val="visible"/>
                                      </p:to>
                                    </p:set>
                                    <p:anim calcmode="lin" valueType="num">
                                      <p:cBhvr>
                                        <p:cTn id="67" dur="500" fill="hold"/>
                                        <p:tgtEl>
                                          <p:spTgt spid="845849"/>
                                        </p:tgtEl>
                                        <p:attrNameLst>
                                          <p:attrName>ppt_w</p:attrName>
                                        </p:attrNameLst>
                                      </p:cBhvr>
                                      <p:tavLst>
                                        <p:tav tm="0">
                                          <p:val>
                                            <p:strVal val="#ppt_w*0.05"/>
                                          </p:val>
                                        </p:tav>
                                        <p:tav tm="100000">
                                          <p:val>
                                            <p:strVal val="#ppt_w"/>
                                          </p:val>
                                        </p:tav>
                                      </p:tavLst>
                                    </p:anim>
                                    <p:anim calcmode="lin" valueType="num">
                                      <p:cBhvr>
                                        <p:cTn id="68" dur="500" fill="hold"/>
                                        <p:tgtEl>
                                          <p:spTgt spid="845849"/>
                                        </p:tgtEl>
                                        <p:attrNameLst>
                                          <p:attrName>ppt_h</p:attrName>
                                        </p:attrNameLst>
                                      </p:cBhvr>
                                      <p:tavLst>
                                        <p:tav tm="0">
                                          <p:val>
                                            <p:strVal val="#ppt_h"/>
                                          </p:val>
                                        </p:tav>
                                        <p:tav tm="100000">
                                          <p:val>
                                            <p:strVal val="#ppt_h"/>
                                          </p:val>
                                        </p:tav>
                                      </p:tavLst>
                                    </p:anim>
                                    <p:anim calcmode="lin" valueType="num">
                                      <p:cBhvr>
                                        <p:cTn id="69" dur="500" fill="hold"/>
                                        <p:tgtEl>
                                          <p:spTgt spid="845849"/>
                                        </p:tgtEl>
                                        <p:attrNameLst>
                                          <p:attrName>ppt_x</p:attrName>
                                        </p:attrNameLst>
                                      </p:cBhvr>
                                      <p:tavLst>
                                        <p:tav tm="0">
                                          <p:val>
                                            <p:strVal val="#ppt_x-.2"/>
                                          </p:val>
                                        </p:tav>
                                        <p:tav tm="100000">
                                          <p:val>
                                            <p:strVal val="#ppt_x"/>
                                          </p:val>
                                        </p:tav>
                                      </p:tavLst>
                                    </p:anim>
                                    <p:anim calcmode="lin" valueType="num">
                                      <p:cBhvr>
                                        <p:cTn id="70" dur="500" fill="hold"/>
                                        <p:tgtEl>
                                          <p:spTgt spid="845849"/>
                                        </p:tgtEl>
                                        <p:attrNameLst>
                                          <p:attrName>ppt_y</p:attrName>
                                        </p:attrNameLst>
                                      </p:cBhvr>
                                      <p:tavLst>
                                        <p:tav tm="0">
                                          <p:val>
                                            <p:strVal val="#ppt_y"/>
                                          </p:val>
                                        </p:tav>
                                        <p:tav tm="100000">
                                          <p:val>
                                            <p:strVal val="#ppt_y"/>
                                          </p:val>
                                        </p:tav>
                                      </p:tavLst>
                                    </p:anim>
                                    <p:animEffect transition="in" filter="fade">
                                      <p:cBhvr>
                                        <p:cTn id="71" dur="500"/>
                                        <p:tgtEl>
                                          <p:spTgt spid="845849"/>
                                        </p:tgtEl>
                                      </p:cBhvr>
                                    </p:animEffect>
                                  </p:childTnLst>
                                </p:cTn>
                              </p:par>
                              <p:par>
                                <p:cTn id="72" presetID="54" presetClass="entr" presetSubtype="0" accel="100000" fill="hold" nodeType="withEffect">
                                  <p:stCondLst>
                                    <p:cond delay="0"/>
                                  </p:stCondLst>
                                  <p:childTnLst>
                                    <p:set>
                                      <p:cBhvr>
                                        <p:cTn id="73" dur="1" fill="hold">
                                          <p:stCondLst>
                                            <p:cond delay="0"/>
                                          </p:stCondLst>
                                        </p:cTn>
                                        <p:tgtEl>
                                          <p:spTgt spid="845847"/>
                                        </p:tgtEl>
                                        <p:attrNameLst>
                                          <p:attrName>style.visibility</p:attrName>
                                        </p:attrNameLst>
                                      </p:cBhvr>
                                      <p:to>
                                        <p:strVal val="visible"/>
                                      </p:to>
                                    </p:set>
                                    <p:anim calcmode="lin" valueType="num">
                                      <p:cBhvr>
                                        <p:cTn id="74" dur="500" fill="hold"/>
                                        <p:tgtEl>
                                          <p:spTgt spid="845847"/>
                                        </p:tgtEl>
                                        <p:attrNameLst>
                                          <p:attrName>ppt_w</p:attrName>
                                        </p:attrNameLst>
                                      </p:cBhvr>
                                      <p:tavLst>
                                        <p:tav tm="0">
                                          <p:val>
                                            <p:strVal val="#ppt_w*0.05"/>
                                          </p:val>
                                        </p:tav>
                                        <p:tav tm="100000">
                                          <p:val>
                                            <p:strVal val="#ppt_w"/>
                                          </p:val>
                                        </p:tav>
                                      </p:tavLst>
                                    </p:anim>
                                    <p:anim calcmode="lin" valueType="num">
                                      <p:cBhvr>
                                        <p:cTn id="75" dur="500" fill="hold"/>
                                        <p:tgtEl>
                                          <p:spTgt spid="845847"/>
                                        </p:tgtEl>
                                        <p:attrNameLst>
                                          <p:attrName>ppt_h</p:attrName>
                                        </p:attrNameLst>
                                      </p:cBhvr>
                                      <p:tavLst>
                                        <p:tav tm="0">
                                          <p:val>
                                            <p:strVal val="#ppt_h"/>
                                          </p:val>
                                        </p:tav>
                                        <p:tav tm="100000">
                                          <p:val>
                                            <p:strVal val="#ppt_h"/>
                                          </p:val>
                                        </p:tav>
                                      </p:tavLst>
                                    </p:anim>
                                    <p:anim calcmode="lin" valueType="num">
                                      <p:cBhvr>
                                        <p:cTn id="76" dur="500" fill="hold"/>
                                        <p:tgtEl>
                                          <p:spTgt spid="845847"/>
                                        </p:tgtEl>
                                        <p:attrNameLst>
                                          <p:attrName>ppt_x</p:attrName>
                                        </p:attrNameLst>
                                      </p:cBhvr>
                                      <p:tavLst>
                                        <p:tav tm="0">
                                          <p:val>
                                            <p:strVal val="#ppt_x-.2"/>
                                          </p:val>
                                        </p:tav>
                                        <p:tav tm="100000">
                                          <p:val>
                                            <p:strVal val="#ppt_x"/>
                                          </p:val>
                                        </p:tav>
                                      </p:tavLst>
                                    </p:anim>
                                    <p:anim calcmode="lin" valueType="num">
                                      <p:cBhvr>
                                        <p:cTn id="77" dur="500" fill="hold"/>
                                        <p:tgtEl>
                                          <p:spTgt spid="845847"/>
                                        </p:tgtEl>
                                        <p:attrNameLst>
                                          <p:attrName>ppt_y</p:attrName>
                                        </p:attrNameLst>
                                      </p:cBhvr>
                                      <p:tavLst>
                                        <p:tav tm="0">
                                          <p:val>
                                            <p:strVal val="#ppt_y"/>
                                          </p:val>
                                        </p:tav>
                                        <p:tav tm="100000">
                                          <p:val>
                                            <p:strVal val="#ppt_y"/>
                                          </p:val>
                                        </p:tav>
                                      </p:tavLst>
                                    </p:anim>
                                    <p:animEffect transition="in" filter="fade">
                                      <p:cBhvr>
                                        <p:cTn id="78" dur="500"/>
                                        <p:tgtEl>
                                          <p:spTgt spid="84584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4" presetClass="entr" presetSubtype="0" accel="100000" fill="hold" grpId="0" nodeType="clickEffect">
                                  <p:stCondLst>
                                    <p:cond delay="0"/>
                                  </p:stCondLst>
                                  <p:childTnLst>
                                    <p:set>
                                      <p:cBhvr>
                                        <p:cTn id="82" dur="1" fill="hold">
                                          <p:stCondLst>
                                            <p:cond delay="0"/>
                                          </p:stCondLst>
                                        </p:cTn>
                                        <p:tgtEl>
                                          <p:spTgt spid="845850"/>
                                        </p:tgtEl>
                                        <p:attrNameLst>
                                          <p:attrName>style.visibility</p:attrName>
                                        </p:attrNameLst>
                                      </p:cBhvr>
                                      <p:to>
                                        <p:strVal val="visible"/>
                                      </p:to>
                                    </p:set>
                                    <p:anim calcmode="lin" valueType="num">
                                      <p:cBhvr>
                                        <p:cTn id="83" dur="500" fill="hold"/>
                                        <p:tgtEl>
                                          <p:spTgt spid="845850"/>
                                        </p:tgtEl>
                                        <p:attrNameLst>
                                          <p:attrName>ppt_w</p:attrName>
                                        </p:attrNameLst>
                                      </p:cBhvr>
                                      <p:tavLst>
                                        <p:tav tm="0">
                                          <p:val>
                                            <p:strVal val="#ppt_w*0.05"/>
                                          </p:val>
                                        </p:tav>
                                        <p:tav tm="100000">
                                          <p:val>
                                            <p:strVal val="#ppt_w"/>
                                          </p:val>
                                        </p:tav>
                                      </p:tavLst>
                                    </p:anim>
                                    <p:anim calcmode="lin" valueType="num">
                                      <p:cBhvr>
                                        <p:cTn id="84" dur="500" fill="hold"/>
                                        <p:tgtEl>
                                          <p:spTgt spid="845850"/>
                                        </p:tgtEl>
                                        <p:attrNameLst>
                                          <p:attrName>ppt_h</p:attrName>
                                        </p:attrNameLst>
                                      </p:cBhvr>
                                      <p:tavLst>
                                        <p:tav tm="0">
                                          <p:val>
                                            <p:strVal val="#ppt_h"/>
                                          </p:val>
                                        </p:tav>
                                        <p:tav tm="100000">
                                          <p:val>
                                            <p:strVal val="#ppt_h"/>
                                          </p:val>
                                        </p:tav>
                                      </p:tavLst>
                                    </p:anim>
                                    <p:anim calcmode="lin" valueType="num">
                                      <p:cBhvr>
                                        <p:cTn id="85" dur="500" fill="hold"/>
                                        <p:tgtEl>
                                          <p:spTgt spid="845850"/>
                                        </p:tgtEl>
                                        <p:attrNameLst>
                                          <p:attrName>ppt_x</p:attrName>
                                        </p:attrNameLst>
                                      </p:cBhvr>
                                      <p:tavLst>
                                        <p:tav tm="0">
                                          <p:val>
                                            <p:strVal val="#ppt_x-.2"/>
                                          </p:val>
                                        </p:tav>
                                        <p:tav tm="100000">
                                          <p:val>
                                            <p:strVal val="#ppt_x"/>
                                          </p:val>
                                        </p:tav>
                                      </p:tavLst>
                                    </p:anim>
                                    <p:anim calcmode="lin" valueType="num">
                                      <p:cBhvr>
                                        <p:cTn id="86" dur="500" fill="hold"/>
                                        <p:tgtEl>
                                          <p:spTgt spid="845850"/>
                                        </p:tgtEl>
                                        <p:attrNameLst>
                                          <p:attrName>ppt_y</p:attrName>
                                        </p:attrNameLst>
                                      </p:cBhvr>
                                      <p:tavLst>
                                        <p:tav tm="0">
                                          <p:val>
                                            <p:strVal val="#ppt_y"/>
                                          </p:val>
                                        </p:tav>
                                        <p:tav tm="100000">
                                          <p:val>
                                            <p:strVal val="#ppt_y"/>
                                          </p:val>
                                        </p:tav>
                                      </p:tavLst>
                                    </p:anim>
                                    <p:animEffect transition="in" filter="fade">
                                      <p:cBhvr>
                                        <p:cTn id="87" dur="500"/>
                                        <p:tgtEl>
                                          <p:spTgt spid="84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42" grpId="0"/>
      <p:bldP spid="845843" grpId="0"/>
      <p:bldP spid="845848" grpId="0"/>
      <p:bldP spid="845849" grpId="0"/>
      <p:bldP spid="8458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10.2</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marL="342900" indent="-342900">
              <a:defRPr/>
            </a:pPr>
            <a:r>
              <a:rPr lang="en-US" sz="3600" b="1" dirty="0">
                <a:latin typeface="+mj-lt"/>
                <a:cs typeface="Times New Roman" panose="02020603050405020304" pitchFamily="18" charset="0"/>
              </a:rPr>
              <a:t>Separation of Variables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2124075"/>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2400" dirty="0" smtClean="0">
                <a:latin typeface="+mj-lt"/>
                <a:cs typeface="Verdana"/>
              </a:rPr>
              <a:t>Variables Are Separated</a:t>
            </a:r>
          </a:p>
          <a:p>
            <a:pPr>
              <a:spcBef>
                <a:spcPct val="50000"/>
              </a:spcBef>
              <a:buSzPct val="50000"/>
              <a:buFont typeface="Wingdings" charset="0"/>
              <a:buChar char="q"/>
              <a:defRPr/>
            </a:pPr>
            <a:r>
              <a:rPr lang="en-US" sz="2400" dirty="0" smtClean="0">
                <a:latin typeface="+mj-lt"/>
                <a:cs typeface="Verdana"/>
              </a:rPr>
              <a:t>Initial Conditions</a:t>
            </a:r>
          </a:p>
          <a:p>
            <a:pPr>
              <a:spcBef>
                <a:spcPct val="50000"/>
              </a:spcBef>
              <a:buSzPct val="50000"/>
              <a:buFont typeface="Wingdings" charset="0"/>
              <a:buChar char="q"/>
              <a:defRPr/>
            </a:pPr>
            <a:r>
              <a:rPr lang="en-US" sz="2400" dirty="0" smtClean="0">
                <a:latin typeface="+mj-lt"/>
                <a:cs typeface="Verdana"/>
              </a:rPr>
              <a:t>Variables Are Not Separated</a:t>
            </a:r>
          </a:p>
          <a:p>
            <a:pPr>
              <a:spcBef>
                <a:spcPct val="50000"/>
              </a:spcBef>
              <a:buSzPct val="50000"/>
              <a:buFont typeface="Wingdings" charset="0"/>
              <a:buChar char="q"/>
              <a:defRPr/>
            </a:pPr>
            <a:r>
              <a:rPr lang="en-US" sz="2400" dirty="0" smtClean="0">
                <a:latin typeface="+mj-lt"/>
                <a:cs typeface="Verdana"/>
              </a:rPr>
              <a:t>Initial Value Problems</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0" y="0"/>
            <a:ext cx="9144000" cy="838200"/>
          </a:xfrm>
          <a:prstGeom prst="rect">
            <a:avLst/>
          </a:prstGeom>
          <a:solidFill>
            <a:srgbClr val="FFFFCC"/>
          </a:solidFill>
          <a:ln>
            <a:noFill/>
          </a:ln>
        </p:spPr>
        <p:txBody>
          <a:bodyPr anchor="ctr"/>
          <a:lstStyle/>
          <a:p>
            <a:pPr>
              <a:spcBef>
                <a:spcPct val="0"/>
              </a:spcBef>
            </a:pPr>
            <a:r>
              <a:rPr lang="en-US" sz="3600" dirty="0">
                <a:latin typeface="Bookman Old Style" panose="02050604050505020204" pitchFamily="18" charset="0"/>
                <a:cs typeface="Verdana" charset="0"/>
              </a:rPr>
              <a:t>Variables Are Separated</a:t>
            </a:r>
          </a:p>
        </p:txBody>
      </p:sp>
      <p:sp>
        <p:nvSpPr>
          <p:cNvPr id="509956"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1534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Find all solutions of the differential equation</a:t>
            </a:r>
          </a:p>
        </p:txBody>
      </p:sp>
      <p:sp>
        <p:nvSpPr>
          <p:cNvPr id="509993" name="Text Box 41" descr="Blue tissue paper"/>
          <p:cNvSpPr txBox="1">
            <a:spLocks noChangeArrowheads="1"/>
          </p:cNvSpPr>
          <p:nvPr/>
        </p:nvSpPr>
        <p:spPr bwMode="auto">
          <a:xfrm>
            <a:off x="609600" y="27130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 Write </a:t>
            </a:r>
          </a:p>
        </p:txBody>
      </p:sp>
      <p:graphicFrame>
        <p:nvGraphicFramePr>
          <p:cNvPr id="23558" name="Object 1"/>
          <p:cNvGraphicFramePr>
            <a:graphicFrameLocks noChangeAspect="1"/>
          </p:cNvGraphicFramePr>
          <p:nvPr>
            <p:extLst>
              <p:ext uri="{D42A27DB-BD31-4B8C-83A1-F6EECF244321}">
                <p14:modId xmlns:p14="http://schemas.microsoft.com/office/powerpoint/2010/main" val="160203419"/>
              </p:ext>
            </p:extLst>
          </p:nvPr>
        </p:nvGraphicFramePr>
        <p:xfrm>
          <a:off x="6362700" y="1538287"/>
          <a:ext cx="1092200" cy="368300"/>
        </p:xfrm>
        <a:graphic>
          <a:graphicData uri="http://schemas.openxmlformats.org/presentationml/2006/ole">
            <mc:AlternateContent xmlns:mc="http://schemas.openxmlformats.org/markup-compatibility/2006">
              <mc:Choice xmlns:v="urn:schemas-microsoft-com:vml" Requires="v">
                <p:oleObj spid="_x0000_s24167" name="Equation" r:id="rId4" imgW="1092200" imgH="368300" progId="Equation.DSMT4">
                  <p:embed/>
                </p:oleObj>
              </mc:Choice>
              <mc:Fallback>
                <p:oleObj name="Equation" r:id="rId4" imgW="10922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1538287"/>
                        <a:ext cx="109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13633406"/>
              </p:ext>
            </p:extLst>
          </p:nvPr>
        </p:nvGraphicFramePr>
        <p:xfrm>
          <a:off x="1943100" y="2592388"/>
          <a:ext cx="1028700" cy="647700"/>
        </p:xfrm>
        <a:graphic>
          <a:graphicData uri="http://schemas.openxmlformats.org/presentationml/2006/ole">
            <mc:AlternateContent xmlns:mc="http://schemas.openxmlformats.org/markup-compatibility/2006">
              <mc:Choice xmlns:v="urn:schemas-microsoft-com:vml" Requires="v">
                <p:oleObj spid="_x0000_s24168" name="Equation" r:id="rId6" imgW="1028700" imgH="647700" progId="Equation.DSMT4">
                  <p:embed/>
                </p:oleObj>
              </mc:Choice>
              <mc:Fallback>
                <p:oleObj name="Equation" r:id="rId6" imgW="1028700" imgH="6477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2592388"/>
                        <a:ext cx="1028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86351916"/>
              </p:ext>
            </p:extLst>
          </p:nvPr>
        </p:nvGraphicFramePr>
        <p:xfrm>
          <a:off x="5727700" y="2652713"/>
          <a:ext cx="1143000" cy="647700"/>
        </p:xfrm>
        <a:graphic>
          <a:graphicData uri="http://schemas.openxmlformats.org/presentationml/2006/ole">
            <mc:AlternateContent xmlns:mc="http://schemas.openxmlformats.org/markup-compatibility/2006">
              <mc:Choice xmlns:v="urn:schemas-microsoft-com:vml" Requires="v">
                <p:oleObj spid="_x0000_s24169" name="Equation" r:id="rId8" imgW="1143000" imgH="647700" progId="Equation.DSMT4">
                  <p:embed/>
                </p:oleObj>
              </mc:Choice>
              <mc:Fallback>
                <p:oleObj name="Equation" r:id="rId8" imgW="1143000" imgH="6477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2652713"/>
                        <a:ext cx="114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609600" y="35131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(b) Integrate both sides </a:t>
            </a:r>
            <a:r>
              <a:rPr lang="en-US" sz="2000" dirty="0" err="1" smtClean="0">
                <a:latin typeface="Times New Roman" panose="02020603050405020304" pitchFamily="18" charset="0"/>
                <a:cs typeface="Times New Roman" panose="02020603050405020304" pitchFamily="18" charset="0"/>
              </a:rPr>
              <a:t>wrt</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p>
        </p:txBody>
      </p:sp>
      <p:graphicFrame>
        <p:nvGraphicFramePr>
          <p:cNvPr id="20" name="Object 19"/>
          <p:cNvGraphicFramePr>
            <a:graphicFrameLocks noChangeAspect="1"/>
          </p:cNvGraphicFramePr>
          <p:nvPr>
            <p:extLst>
              <p:ext uri="{D42A27DB-BD31-4B8C-83A1-F6EECF244321}">
                <p14:modId xmlns:p14="http://schemas.microsoft.com/office/powerpoint/2010/main" val="3979677568"/>
              </p:ext>
            </p:extLst>
          </p:nvPr>
        </p:nvGraphicFramePr>
        <p:xfrm>
          <a:off x="5365750" y="3452813"/>
          <a:ext cx="1866900" cy="647700"/>
        </p:xfrm>
        <a:graphic>
          <a:graphicData uri="http://schemas.openxmlformats.org/presentationml/2006/ole">
            <mc:AlternateContent xmlns:mc="http://schemas.openxmlformats.org/markup-compatibility/2006">
              <mc:Choice xmlns:v="urn:schemas-microsoft-com:vml" Requires="v">
                <p:oleObj spid="_x0000_s24170" name="Equation" r:id="rId10" imgW="1866900" imgH="647700" progId="Equation.DSMT4">
                  <p:embed/>
                </p:oleObj>
              </mc:Choice>
              <mc:Fallback>
                <p:oleObj name="Equation" r:id="rId10" imgW="1866900" imgH="6477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5750" y="3452813"/>
                        <a:ext cx="1866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41" descr="Blue tissue paper"/>
          <p:cNvSpPr txBox="1">
            <a:spLocks noChangeArrowheads="1"/>
          </p:cNvSpPr>
          <p:nvPr/>
        </p:nvSpPr>
        <p:spPr bwMode="auto">
          <a:xfrm>
            <a:off x="609600" y="41910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(c) Rewrite left side canceling </a:t>
            </a:r>
            <a:r>
              <a:rPr lang="en-US" sz="2000" i="1" dirty="0" err="1" smtClean="0">
                <a:latin typeface="Times New Roman" panose="02020603050405020304" pitchFamily="18" charset="0"/>
                <a:cs typeface="Times New Roman" panose="02020603050405020304" pitchFamily="18" charset="0"/>
              </a:rPr>
              <a:t>dt</a:t>
            </a:r>
            <a:r>
              <a:rPr lang="en-US" sz="2000" dirty="0" smtClean="0">
                <a:latin typeface="Times New Roman" panose="02020603050405020304" pitchFamily="18" charset="0"/>
                <a:cs typeface="Times New Roman" panose="02020603050405020304" pitchFamily="18" charset="0"/>
              </a:rPr>
              <a:t>:</a:t>
            </a:r>
          </a:p>
        </p:txBody>
      </p:sp>
      <p:graphicFrame>
        <p:nvGraphicFramePr>
          <p:cNvPr id="22" name="Object 21"/>
          <p:cNvGraphicFramePr>
            <a:graphicFrameLocks noChangeAspect="1"/>
          </p:cNvGraphicFramePr>
          <p:nvPr>
            <p:extLst>
              <p:ext uri="{D42A27DB-BD31-4B8C-83A1-F6EECF244321}">
                <p14:modId xmlns:p14="http://schemas.microsoft.com/office/powerpoint/2010/main" val="3056160367"/>
              </p:ext>
            </p:extLst>
          </p:nvPr>
        </p:nvGraphicFramePr>
        <p:xfrm>
          <a:off x="5664200" y="4232275"/>
          <a:ext cx="1587500" cy="444500"/>
        </p:xfrm>
        <a:graphic>
          <a:graphicData uri="http://schemas.openxmlformats.org/presentationml/2006/ole">
            <mc:AlternateContent xmlns:mc="http://schemas.openxmlformats.org/markup-compatibility/2006">
              <mc:Choice xmlns:v="urn:schemas-microsoft-com:vml" Requires="v">
                <p:oleObj spid="_x0000_s24171" name="Equation" r:id="rId12" imgW="1587500" imgH="444500" progId="Equation.DSMT4">
                  <p:embed/>
                </p:oleObj>
              </mc:Choice>
              <mc:Fallback>
                <p:oleObj name="Equation" r:id="rId12" imgW="1587500" imgH="44450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4200" y="4232275"/>
                        <a:ext cx="1587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1" descr="Blue tissue paper"/>
          <p:cNvSpPr txBox="1">
            <a:spLocks noChangeArrowheads="1"/>
          </p:cNvSpPr>
          <p:nvPr/>
        </p:nvSpPr>
        <p:spPr bwMode="auto">
          <a:xfrm>
            <a:off x="609600" y="485298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(d) Calculate the </a:t>
            </a:r>
            <a:r>
              <a:rPr lang="en-US" sz="2000" dirty="0" err="1" smtClean="0">
                <a:latin typeface="Times New Roman" panose="02020603050405020304" pitchFamily="18" charset="0"/>
                <a:cs typeface="Times New Roman" panose="02020603050405020304" pitchFamily="18" charset="0"/>
              </a:rPr>
              <a:t>antiderivatives</a:t>
            </a:r>
            <a:r>
              <a:rPr lang="en-US" sz="2000" dirty="0" smtClean="0">
                <a:latin typeface="Times New Roman" panose="02020603050405020304" pitchFamily="18" charset="0"/>
                <a:cs typeface="Times New Roman" panose="02020603050405020304" pitchFamily="18" charset="0"/>
              </a:rPr>
              <a:t>:</a:t>
            </a:r>
          </a:p>
        </p:txBody>
      </p:sp>
      <p:graphicFrame>
        <p:nvGraphicFramePr>
          <p:cNvPr id="24" name="Object 23"/>
          <p:cNvGraphicFramePr>
            <a:graphicFrameLocks noChangeAspect="1"/>
          </p:cNvGraphicFramePr>
          <p:nvPr>
            <p:extLst>
              <p:ext uri="{D42A27DB-BD31-4B8C-83A1-F6EECF244321}">
                <p14:modId xmlns:p14="http://schemas.microsoft.com/office/powerpoint/2010/main" val="1386366777"/>
              </p:ext>
            </p:extLst>
          </p:nvPr>
        </p:nvGraphicFramePr>
        <p:xfrm>
          <a:off x="5422900" y="4792663"/>
          <a:ext cx="1816100" cy="647700"/>
        </p:xfrm>
        <a:graphic>
          <a:graphicData uri="http://schemas.openxmlformats.org/presentationml/2006/ole">
            <mc:AlternateContent xmlns:mc="http://schemas.openxmlformats.org/markup-compatibility/2006">
              <mc:Choice xmlns:v="urn:schemas-microsoft-com:vml" Requires="v">
                <p:oleObj spid="_x0000_s24172" name="Equation" r:id="rId14" imgW="1816100" imgH="647700" progId="Equation.DSMT4">
                  <p:embed/>
                </p:oleObj>
              </mc:Choice>
              <mc:Fallback>
                <p:oleObj name="Equation" r:id="rId14" imgW="1816100" imgH="647700"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2900" y="4792663"/>
                        <a:ext cx="181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609600" y="542925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(e) Solve for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in terms of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p>
        </p:txBody>
      </p:sp>
      <p:graphicFrame>
        <p:nvGraphicFramePr>
          <p:cNvPr id="26" name="Object 25"/>
          <p:cNvGraphicFramePr>
            <a:graphicFrameLocks noChangeAspect="1"/>
          </p:cNvGraphicFramePr>
          <p:nvPr>
            <p:extLst>
              <p:ext uri="{D42A27DB-BD31-4B8C-83A1-F6EECF244321}">
                <p14:modId xmlns:p14="http://schemas.microsoft.com/office/powerpoint/2010/main" val="2635683203"/>
              </p:ext>
            </p:extLst>
          </p:nvPr>
        </p:nvGraphicFramePr>
        <p:xfrm>
          <a:off x="6032500" y="5457825"/>
          <a:ext cx="1968500" cy="469900"/>
        </p:xfrm>
        <a:graphic>
          <a:graphicData uri="http://schemas.openxmlformats.org/presentationml/2006/ole">
            <mc:AlternateContent xmlns:mc="http://schemas.openxmlformats.org/markup-compatibility/2006">
              <mc:Choice xmlns:v="urn:schemas-microsoft-com:vml" Requires="v">
                <p:oleObj spid="_x0000_s24173" name="Equation" r:id="rId16" imgW="1968500" imgH="469900" progId="Equation.DSMT4">
                  <p:embed/>
                </p:oleObj>
              </mc:Choice>
              <mc:Fallback>
                <p:oleObj name="Equation" r:id="rId16" imgW="1968500" imgH="469900" progId="Equation.DSMT4">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32500" y="5457825"/>
                        <a:ext cx="1968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742996363"/>
              </p:ext>
            </p:extLst>
          </p:nvPr>
        </p:nvGraphicFramePr>
        <p:xfrm>
          <a:off x="6032500" y="6045200"/>
          <a:ext cx="1422400" cy="419100"/>
        </p:xfrm>
        <a:graphic>
          <a:graphicData uri="http://schemas.openxmlformats.org/presentationml/2006/ole">
            <mc:AlternateContent xmlns:mc="http://schemas.openxmlformats.org/markup-compatibility/2006">
              <mc:Choice xmlns:v="urn:schemas-microsoft-com:vml" Requires="v">
                <p:oleObj spid="_x0000_s24174" name="Equation" r:id="rId18" imgW="1422400" imgH="419100" progId="Equation.DSMT4">
                  <p:embed/>
                </p:oleObj>
              </mc:Choice>
              <mc:Fallback>
                <p:oleObj name="Equation" r:id="rId18" imgW="1422400" imgH="419100" progId="Equation.DSMT4">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32500" y="6045200"/>
                        <a:ext cx="1422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P spid="18" grpId="0"/>
      <p:bldP spid="21" grpId="0"/>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0" y="0"/>
            <a:ext cx="9144000" cy="838200"/>
          </a:xfrm>
          <a:prstGeom prst="rect">
            <a:avLst/>
          </a:prstGeom>
          <a:solidFill>
            <a:srgbClr val="FFFFCC"/>
          </a:solidFill>
          <a:ln>
            <a:noFill/>
          </a:ln>
        </p:spPr>
        <p:txBody>
          <a:bodyPr anchor="ctr"/>
          <a:lstStyle/>
          <a:p>
            <a:pPr>
              <a:spcBef>
                <a:spcPct val="0"/>
              </a:spcBef>
            </a:pPr>
            <a:r>
              <a:rPr lang="en-US" sz="3600" dirty="0">
                <a:latin typeface="Bookman Old Style" panose="02050604050505020204" pitchFamily="18" charset="0"/>
                <a:cs typeface="Verdana" charset="0"/>
              </a:rPr>
              <a:t>Initial Conditions</a:t>
            </a:r>
          </a:p>
        </p:txBody>
      </p:sp>
      <p:sp>
        <p:nvSpPr>
          <p:cNvPr id="509956" name="Text Box 4" descr="Blue tissue paper"/>
          <p:cNvSpPr txBox="1">
            <a:spLocks noChangeArrowheads="1"/>
          </p:cNvSpPr>
          <p:nvPr/>
        </p:nvSpPr>
        <p:spPr bwMode="auto">
          <a:xfrm>
            <a:off x="152400" y="1066800"/>
            <a:ext cx="147955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7526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1534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Solve</a:t>
            </a:r>
          </a:p>
        </p:txBody>
      </p:sp>
      <p:graphicFrame>
        <p:nvGraphicFramePr>
          <p:cNvPr id="24581" name="Object 1"/>
          <p:cNvGraphicFramePr>
            <a:graphicFrameLocks noChangeAspect="1"/>
          </p:cNvGraphicFramePr>
          <p:nvPr>
            <p:extLst>
              <p:ext uri="{D42A27DB-BD31-4B8C-83A1-F6EECF244321}">
                <p14:modId xmlns:p14="http://schemas.microsoft.com/office/powerpoint/2010/main" val="2470273182"/>
              </p:ext>
            </p:extLst>
          </p:nvPr>
        </p:nvGraphicFramePr>
        <p:xfrm>
          <a:off x="1417638" y="1538288"/>
          <a:ext cx="2247900" cy="368300"/>
        </p:xfrm>
        <a:graphic>
          <a:graphicData uri="http://schemas.openxmlformats.org/presentationml/2006/ole">
            <mc:AlternateContent xmlns:mc="http://schemas.openxmlformats.org/markup-compatibility/2006">
              <mc:Choice xmlns:v="urn:schemas-microsoft-com:vml" Requires="v">
                <p:oleObj spid="_x0000_s25412" name="Equation" r:id="rId4" imgW="2247900" imgH="368300" progId="Equation.DSMT4">
                  <p:embed/>
                </p:oleObj>
              </mc:Choice>
              <mc:Fallback>
                <p:oleObj name="Equation" r:id="rId4" imgW="22479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1538288"/>
                        <a:ext cx="224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56930532"/>
              </p:ext>
            </p:extLst>
          </p:nvPr>
        </p:nvGraphicFramePr>
        <p:xfrm>
          <a:off x="1295400" y="2819400"/>
          <a:ext cx="1358900" cy="647700"/>
        </p:xfrm>
        <a:graphic>
          <a:graphicData uri="http://schemas.openxmlformats.org/presentationml/2006/ole">
            <mc:AlternateContent xmlns:mc="http://schemas.openxmlformats.org/markup-compatibility/2006">
              <mc:Choice xmlns:v="urn:schemas-microsoft-com:vml" Requires="v">
                <p:oleObj spid="_x0000_s25413" name="Equation" r:id="rId6" imgW="1358900" imgH="647700" progId="Equation.DSMT4">
                  <p:embed/>
                </p:oleObj>
              </mc:Choice>
              <mc:Fallback>
                <p:oleObj name="Equation" r:id="rId6" imgW="1358900" imgH="6477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819400"/>
                        <a:ext cx="1358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68356730"/>
              </p:ext>
            </p:extLst>
          </p:nvPr>
        </p:nvGraphicFramePr>
        <p:xfrm>
          <a:off x="946150" y="3619500"/>
          <a:ext cx="2247900" cy="647700"/>
        </p:xfrm>
        <a:graphic>
          <a:graphicData uri="http://schemas.openxmlformats.org/presentationml/2006/ole">
            <mc:AlternateContent xmlns:mc="http://schemas.openxmlformats.org/markup-compatibility/2006">
              <mc:Choice xmlns:v="urn:schemas-microsoft-com:vml" Requires="v">
                <p:oleObj spid="_x0000_s25414" name="Equation" r:id="rId8" imgW="2247900" imgH="647700" progId="Equation.DSMT4">
                  <p:embed/>
                </p:oleObj>
              </mc:Choice>
              <mc:Fallback>
                <p:oleObj name="Equation" r:id="rId8" imgW="2247900" imgH="6477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150" y="3619500"/>
                        <a:ext cx="224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035042421"/>
              </p:ext>
            </p:extLst>
          </p:nvPr>
        </p:nvGraphicFramePr>
        <p:xfrm>
          <a:off x="1233488" y="4398963"/>
          <a:ext cx="1968500" cy="444500"/>
        </p:xfrm>
        <a:graphic>
          <a:graphicData uri="http://schemas.openxmlformats.org/presentationml/2006/ole">
            <mc:AlternateContent xmlns:mc="http://schemas.openxmlformats.org/markup-compatibility/2006">
              <mc:Choice xmlns:v="urn:schemas-microsoft-com:vml" Requires="v">
                <p:oleObj spid="_x0000_s25415" name="Equation" r:id="rId10" imgW="1968500" imgH="444500" progId="Equation.DSMT4">
                  <p:embed/>
                </p:oleObj>
              </mc:Choice>
              <mc:Fallback>
                <p:oleObj name="Equation" r:id="rId10" imgW="1968500" imgH="44450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3488" y="4398963"/>
                        <a:ext cx="1968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16912463"/>
              </p:ext>
            </p:extLst>
          </p:nvPr>
        </p:nvGraphicFramePr>
        <p:xfrm>
          <a:off x="1581150" y="5130800"/>
          <a:ext cx="1422400" cy="304800"/>
        </p:xfrm>
        <a:graphic>
          <a:graphicData uri="http://schemas.openxmlformats.org/presentationml/2006/ole">
            <mc:AlternateContent xmlns:mc="http://schemas.openxmlformats.org/markup-compatibility/2006">
              <mc:Choice xmlns:v="urn:schemas-microsoft-com:vml" Requires="v">
                <p:oleObj spid="_x0000_s25416" name="Equation" r:id="rId12" imgW="1422400" imgH="304800" progId="Equation.DSMT4">
                  <p:embed/>
                </p:oleObj>
              </mc:Choice>
              <mc:Fallback>
                <p:oleObj name="Equation" r:id="rId12" imgW="1422400" imgH="3048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51308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4953000" y="2819400"/>
            <a:ext cx="3886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Satisfy the initial condition. </a:t>
            </a:r>
          </a:p>
        </p:txBody>
      </p:sp>
      <p:graphicFrame>
        <p:nvGraphicFramePr>
          <p:cNvPr id="26" name="Object 25"/>
          <p:cNvGraphicFramePr>
            <a:graphicFrameLocks noChangeAspect="1"/>
          </p:cNvGraphicFramePr>
          <p:nvPr>
            <p:extLst>
              <p:ext uri="{D42A27DB-BD31-4B8C-83A1-F6EECF244321}">
                <p14:modId xmlns:p14="http://schemas.microsoft.com/office/powerpoint/2010/main" val="2165978767"/>
              </p:ext>
            </p:extLst>
          </p:nvPr>
        </p:nvGraphicFramePr>
        <p:xfrm>
          <a:off x="1631950" y="5662613"/>
          <a:ext cx="1739900" cy="393700"/>
        </p:xfrm>
        <a:graphic>
          <a:graphicData uri="http://schemas.openxmlformats.org/presentationml/2006/ole">
            <mc:AlternateContent xmlns:mc="http://schemas.openxmlformats.org/markup-compatibility/2006">
              <mc:Choice xmlns:v="urn:schemas-microsoft-com:vml" Requires="v">
                <p:oleObj spid="_x0000_s25417" name="Equation" r:id="rId14" imgW="1739900" imgH="393700" progId="Equation.DSMT4">
                  <p:embed/>
                </p:oleObj>
              </mc:Choice>
              <mc:Fallback>
                <p:oleObj name="Equation" r:id="rId14" imgW="1739900" imgH="3937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1950" y="5662613"/>
                        <a:ext cx="1739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09832335"/>
              </p:ext>
            </p:extLst>
          </p:nvPr>
        </p:nvGraphicFramePr>
        <p:xfrm>
          <a:off x="5259388" y="3543300"/>
          <a:ext cx="850900" cy="342900"/>
        </p:xfrm>
        <a:graphic>
          <a:graphicData uri="http://schemas.openxmlformats.org/presentationml/2006/ole">
            <mc:AlternateContent xmlns:mc="http://schemas.openxmlformats.org/markup-compatibility/2006">
              <mc:Choice xmlns:v="urn:schemas-microsoft-com:vml" Requires="v">
                <p:oleObj spid="_x0000_s25418" name="Equation" r:id="rId16" imgW="850900" imgH="342900" progId="Equation.DSMT4">
                  <p:embed/>
                </p:oleObj>
              </mc:Choice>
              <mc:Fallback>
                <p:oleObj name="Equation" r:id="rId16" imgW="850900" imgH="342900" progId="Equation.DSMT4">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9388" y="3543300"/>
                        <a:ext cx="850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30989407"/>
              </p:ext>
            </p:extLst>
          </p:nvPr>
        </p:nvGraphicFramePr>
        <p:xfrm>
          <a:off x="5264150" y="4038600"/>
          <a:ext cx="1765300" cy="393700"/>
        </p:xfrm>
        <a:graphic>
          <a:graphicData uri="http://schemas.openxmlformats.org/presentationml/2006/ole">
            <mc:AlternateContent xmlns:mc="http://schemas.openxmlformats.org/markup-compatibility/2006">
              <mc:Choice xmlns:v="urn:schemas-microsoft-com:vml" Requires="v">
                <p:oleObj spid="_x0000_s25419" name="Equation" r:id="rId18" imgW="1765300" imgH="393700" progId="Equation.DSMT4">
                  <p:embed/>
                </p:oleObj>
              </mc:Choice>
              <mc:Fallback>
                <p:oleObj name="Equation" r:id="rId18" imgW="1765300" imgH="393700" progId="Equation.DSMT4">
                  <p:embed/>
                  <p:pic>
                    <p:nvPicPr>
                      <p:cNvPr id="0"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4150" y="4038600"/>
                        <a:ext cx="1765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57949866"/>
              </p:ext>
            </p:extLst>
          </p:nvPr>
        </p:nvGraphicFramePr>
        <p:xfrm>
          <a:off x="5278438" y="4572000"/>
          <a:ext cx="787400" cy="241300"/>
        </p:xfrm>
        <a:graphic>
          <a:graphicData uri="http://schemas.openxmlformats.org/presentationml/2006/ole">
            <mc:AlternateContent xmlns:mc="http://schemas.openxmlformats.org/markup-compatibility/2006">
              <mc:Choice xmlns:v="urn:schemas-microsoft-com:vml" Requires="v">
                <p:oleObj spid="_x0000_s25420" name="Equation" r:id="rId20" imgW="787400" imgH="241300" progId="Equation.DSMT4">
                  <p:embed/>
                </p:oleObj>
              </mc:Choice>
              <mc:Fallback>
                <p:oleObj name="Equation" r:id="rId20" imgW="787400" imgH="241300" progId="Equation.DSMT4">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8438" y="4572000"/>
                        <a:ext cx="787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086418809"/>
              </p:ext>
            </p:extLst>
          </p:nvPr>
        </p:nvGraphicFramePr>
        <p:xfrm>
          <a:off x="5257800" y="5105400"/>
          <a:ext cx="584200" cy="228600"/>
        </p:xfrm>
        <a:graphic>
          <a:graphicData uri="http://schemas.openxmlformats.org/presentationml/2006/ole">
            <mc:AlternateContent xmlns:mc="http://schemas.openxmlformats.org/markup-compatibility/2006">
              <mc:Choice xmlns:v="urn:schemas-microsoft-com:vml" Requires="v">
                <p:oleObj spid="_x0000_s25421" name="Equation" r:id="rId22" imgW="584200" imgH="228600" progId="Equation.DSMT4">
                  <p:embed/>
                </p:oleObj>
              </mc:Choice>
              <mc:Fallback>
                <p:oleObj name="Equation" r:id="rId22" imgW="584200" imgH="228600" progId="Equation.DSMT4">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5105400"/>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697604709"/>
              </p:ext>
            </p:extLst>
          </p:nvPr>
        </p:nvGraphicFramePr>
        <p:xfrm>
          <a:off x="5224463" y="5632450"/>
          <a:ext cx="1739900" cy="393700"/>
        </p:xfrm>
        <a:graphic>
          <a:graphicData uri="http://schemas.openxmlformats.org/presentationml/2006/ole">
            <mc:AlternateContent xmlns:mc="http://schemas.openxmlformats.org/markup-compatibility/2006">
              <mc:Choice xmlns:v="urn:schemas-microsoft-com:vml" Requires="v">
                <p:oleObj spid="_x0000_s25422" name="Equation" r:id="rId24" imgW="1739900" imgH="393700" progId="Equation.DSMT4">
                  <p:embed/>
                </p:oleObj>
              </mc:Choice>
              <mc:Fallback>
                <p:oleObj name="Equation" r:id="rId24" imgW="1739900" imgH="393700" progId="Equation.DSMT4">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24463" y="5632450"/>
                        <a:ext cx="1739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0" y="0"/>
            <a:ext cx="9144000" cy="838200"/>
          </a:xfrm>
          <a:prstGeom prst="rect">
            <a:avLst/>
          </a:prstGeom>
          <a:solidFill>
            <a:srgbClr val="FFFFCC"/>
          </a:solidFill>
          <a:ln>
            <a:noFill/>
          </a:ln>
        </p:spPr>
        <p:txBody>
          <a:bodyPr anchor="ctr"/>
          <a:lstStyle/>
          <a:p>
            <a:pPr>
              <a:spcBef>
                <a:spcPct val="0"/>
              </a:spcBef>
            </a:pPr>
            <a:r>
              <a:rPr lang="en-US" sz="3600" dirty="0">
                <a:latin typeface="Bookman Old Style" panose="02050604050505020204" pitchFamily="18" charset="0"/>
                <a:cs typeface="Verdana" charset="0"/>
              </a:rPr>
              <a:t>Variables Are Not Separated</a:t>
            </a:r>
          </a:p>
        </p:txBody>
      </p:sp>
      <p:sp>
        <p:nvSpPr>
          <p:cNvPr id="509956" name="Text Box 4" descr="Blue tissue paper"/>
          <p:cNvSpPr txBox="1">
            <a:spLocks noChangeArrowheads="1"/>
          </p:cNvSpPr>
          <p:nvPr/>
        </p:nvSpPr>
        <p:spPr bwMode="auto">
          <a:xfrm>
            <a:off x="152400" y="1066800"/>
            <a:ext cx="1676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828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1534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Solve</a:t>
            </a:r>
          </a:p>
        </p:txBody>
      </p:sp>
      <p:graphicFrame>
        <p:nvGraphicFramePr>
          <p:cNvPr id="25605" name="Object 1"/>
          <p:cNvGraphicFramePr>
            <a:graphicFrameLocks noChangeAspect="1"/>
          </p:cNvGraphicFramePr>
          <p:nvPr>
            <p:extLst>
              <p:ext uri="{D42A27DB-BD31-4B8C-83A1-F6EECF244321}">
                <p14:modId xmlns:p14="http://schemas.microsoft.com/office/powerpoint/2010/main" val="1715981569"/>
              </p:ext>
            </p:extLst>
          </p:nvPr>
        </p:nvGraphicFramePr>
        <p:xfrm>
          <a:off x="1447800" y="1538288"/>
          <a:ext cx="1447800" cy="368300"/>
        </p:xfrm>
        <a:graphic>
          <a:graphicData uri="http://schemas.openxmlformats.org/presentationml/2006/ole">
            <mc:AlternateContent xmlns:mc="http://schemas.openxmlformats.org/markup-compatibility/2006">
              <mc:Choice xmlns:v="urn:schemas-microsoft-com:vml" Requires="v">
                <p:oleObj spid="_x0000_s26286" name="Equation" r:id="rId4" imgW="1447800" imgH="368300" progId="Equation.DSMT4">
                  <p:embed/>
                </p:oleObj>
              </mc:Choice>
              <mc:Fallback>
                <p:oleObj name="Equation" r:id="rId4" imgW="14478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38288"/>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00993494"/>
              </p:ext>
            </p:extLst>
          </p:nvPr>
        </p:nvGraphicFramePr>
        <p:xfrm>
          <a:off x="1947863" y="2770188"/>
          <a:ext cx="1435100" cy="393700"/>
        </p:xfrm>
        <a:graphic>
          <a:graphicData uri="http://schemas.openxmlformats.org/presentationml/2006/ole">
            <mc:AlternateContent xmlns:mc="http://schemas.openxmlformats.org/markup-compatibility/2006">
              <mc:Choice xmlns:v="urn:schemas-microsoft-com:vml" Requires="v">
                <p:oleObj spid="_x0000_s26287" name="Equation" r:id="rId6" imgW="1435100" imgH="393700" progId="Equation.DSMT4">
                  <p:embed/>
                </p:oleObj>
              </mc:Choice>
              <mc:Fallback>
                <p:oleObj name="Equation" r:id="rId6" imgW="1435100" imgH="3937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7863" y="2770188"/>
                        <a:ext cx="1435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71870296"/>
              </p:ext>
            </p:extLst>
          </p:nvPr>
        </p:nvGraphicFramePr>
        <p:xfrm>
          <a:off x="1635125" y="3417888"/>
          <a:ext cx="1320800" cy="698500"/>
        </p:xfrm>
        <a:graphic>
          <a:graphicData uri="http://schemas.openxmlformats.org/presentationml/2006/ole">
            <mc:AlternateContent xmlns:mc="http://schemas.openxmlformats.org/markup-compatibility/2006">
              <mc:Choice xmlns:v="urn:schemas-microsoft-com:vml" Requires="v">
                <p:oleObj spid="_x0000_s26288" name="Equation" r:id="rId8" imgW="1320800" imgH="698500" progId="Equation.DSMT4">
                  <p:embed/>
                </p:oleObj>
              </mc:Choice>
              <mc:Fallback>
                <p:oleObj name="Equation" r:id="rId8" imgW="1320800" imgH="6985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125" y="3417888"/>
                        <a:ext cx="1320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691154536"/>
              </p:ext>
            </p:extLst>
          </p:nvPr>
        </p:nvGraphicFramePr>
        <p:xfrm>
          <a:off x="1563688" y="4235450"/>
          <a:ext cx="1397000" cy="698500"/>
        </p:xfrm>
        <a:graphic>
          <a:graphicData uri="http://schemas.openxmlformats.org/presentationml/2006/ole">
            <mc:AlternateContent xmlns:mc="http://schemas.openxmlformats.org/markup-compatibility/2006">
              <mc:Choice xmlns:v="urn:schemas-microsoft-com:vml" Requires="v">
                <p:oleObj spid="_x0000_s26289" name="Equation" r:id="rId10" imgW="1397000" imgH="698500" progId="Equation.DSMT4">
                  <p:embed/>
                </p:oleObj>
              </mc:Choice>
              <mc:Fallback>
                <p:oleObj name="Equation" r:id="rId10" imgW="1397000" imgH="69850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688" y="4235450"/>
                        <a:ext cx="139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53616556"/>
              </p:ext>
            </p:extLst>
          </p:nvPr>
        </p:nvGraphicFramePr>
        <p:xfrm>
          <a:off x="1166813" y="5049838"/>
          <a:ext cx="2311400" cy="698500"/>
        </p:xfrm>
        <a:graphic>
          <a:graphicData uri="http://schemas.openxmlformats.org/presentationml/2006/ole">
            <mc:AlternateContent xmlns:mc="http://schemas.openxmlformats.org/markup-compatibility/2006">
              <mc:Choice xmlns:v="urn:schemas-microsoft-com:vml" Requires="v">
                <p:oleObj spid="_x0000_s26290" name="Equation" r:id="rId12" imgW="2311400" imgH="698500" progId="Equation.DSMT4">
                  <p:embed/>
                </p:oleObj>
              </mc:Choice>
              <mc:Fallback>
                <p:oleObj name="Equation" r:id="rId12" imgW="2311400" imgH="6985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813" y="5049838"/>
                        <a:ext cx="2311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4595813" y="4476750"/>
            <a:ext cx="45720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Note that dividing by </a:t>
            </a:r>
            <a:r>
              <a:rPr lang="en-US" sz="2000" i="1" dirty="0" smtClean="0">
                <a:latin typeface="Times New Roman" panose="02020603050405020304" pitchFamily="18" charset="0"/>
                <a:cs typeface="Times New Roman" panose="02020603050405020304" pitchFamily="18" charset="0"/>
              </a:rPr>
              <a:t>y</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we lost the solution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 therefore, the solutions are</a:t>
            </a:r>
          </a:p>
        </p:txBody>
      </p:sp>
      <p:graphicFrame>
        <p:nvGraphicFramePr>
          <p:cNvPr id="26" name="Object 25"/>
          <p:cNvGraphicFramePr>
            <a:graphicFrameLocks noChangeAspect="1"/>
          </p:cNvGraphicFramePr>
          <p:nvPr>
            <p:extLst>
              <p:ext uri="{D42A27DB-BD31-4B8C-83A1-F6EECF244321}">
                <p14:modId xmlns:p14="http://schemas.microsoft.com/office/powerpoint/2010/main" val="578132936"/>
              </p:ext>
            </p:extLst>
          </p:nvPr>
        </p:nvGraphicFramePr>
        <p:xfrm>
          <a:off x="1433513" y="5778500"/>
          <a:ext cx="2032000" cy="698500"/>
        </p:xfrm>
        <a:graphic>
          <a:graphicData uri="http://schemas.openxmlformats.org/presentationml/2006/ole">
            <mc:AlternateContent xmlns:mc="http://schemas.openxmlformats.org/markup-compatibility/2006">
              <mc:Choice xmlns:v="urn:schemas-microsoft-com:vml" Requires="v">
                <p:oleObj spid="_x0000_s26291" name="Equation" r:id="rId14" imgW="2032000" imgH="698500" progId="Equation.DSMT4">
                  <p:embed/>
                </p:oleObj>
              </mc:Choice>
              <mc:Fallback>
                <p:oleObj name="Equation" r:id="rId14" imgW="2032000" imgH="6985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3513" y="5778500"/>
                        <a:ext cx="2032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33465998"/>
              </p:ext>
            </p:extLst>
          </p:nvPr>
        </p:nvGraphicFramePr>
        <p:xfrm>
          <a:off x="5480050" y="2603500"/>
          <a:ext cx="1739900" cy="698500"/>
        </p:xfrm>
        <a:graphic>
          <a:graphicData uri="http://schemas.openxmlformats.org/presentationml/2006/ole">
            <mc:AlternateContent xmlns:mc="http://schemas.openxmlformats.org/markup-compatibility/2006">
              <mc:Choice xmlns:v="urn:schemas-microsoft-com:vml" Requires="v">
                <p:oleObj spid="_x0000_s26292" name="Equation" r:id="rId16" imgW="1739900" imgH="698500" progId="Equation.DSMT4">
                  <p:embed/>
                </p:oleObj>
              </mc:Choice>
              <mc:Fallback>
                <p:oleObj name="Equation" r:id="rId16" imgW="1739900" imgH="698500" progId="Equation.DSMT4">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0050" y="2603500"/>
                        <a:ext cx="1739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8008948"/>
              </p:ext>
            </p:extLst>
          </p:nvPr>
        </p:nvGraphicFramePr>
        <p:xfrm>
          <a:off x="5681663" y="3365500"/>
          <a:ext cx="1739900" cy="977900"/>
        </p:xfrm>
        <a:graphic>
          <a:graphicData uri="http://schemas.openxmlformats.org/presentationml/2006/ole">
            <mc:AlternateContent xmlns:mc="http://schemas.openxmlformats.org/markup-compatibility/2006">
              <mc:Choice xmlns:v="urn:schemas-microsoft-com:vml" Requires="v">
                <p:oleObj spid="_x0000_s26293" name="Equation" r:id="rId18" imgW="1739900" imgH="977900" progId="Equation.DSMT4">
                  <p:embed/>
                </p:oleObj>
              </mc:Choice>
              <mc:Fallback>
                <p:oleObj name="Equation" r:id="rId18" imgW="1739900" imgH="977900" progId="Equation.DSMT4">
                  <p:embed/>
                  <p:pic>
                    <p:nvPicPr>
                      <p:cNvPr id="0"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1663" y="3365500"/>
                        <a:ext cx="1739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87822741"/>
              </p:ext>
            </p:extLst>
          </p:nvPr>
        </p:nvGraphicFramePr>
        <p:xfrm>
          <a:off x="4699000" y="5459413"/>
          <a:ext cx="4216400" cy="977900"/>
        </p:xfrm>
        <a:graphic>
          <a:graphicData uri="http://schemas.openxmlformats.org/presentationml/2006/ole">
            <mc:AlternateContent xmlns:mc="http://schemas.openxmlformats.org/markup-compatibility/2006">
              <mc:Choice xmlns:v="urn:schemas-microsoft-com:vml" Requires="v">
                <p:oleObj spid="_x0000_s26294" name="Equation" r:id="rId20" imgW="4216400" imgH="977900" progId="Equation.DSMT4">
                  <p:embed/>
                </p:oleObj>
              </mc:Choice>
              <mc:Fallback>
                <p:oleObj name="Equation" r:id="rId20" imgW="4216400" imgH="977900" progId="Equation.DSMT4">
                  <p:embed/>
                  <p:pic>
                    <p:nvPicPr>
                      <p:cNvPr id="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99000" y="5459413"/>
                        <a:ext cx="4216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3062" name="Text Box 6" descr="Blue tissue paper"/>
          <p:cNvSpPr txBox="1">
            <a:spLocks noChangeArrowheads="1"/>
          </p:cNvSpPr>
          <p:nvPr/>
        </p:nvSpPr>
        <p:spPr bwMode="auto">
          <a:xfrm>
            <a:off x="1447800" y="3200400"/>
            <a:ext cx="6705600" cy="2536825"/>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Verdana"/>
              </a:rPr>
              <a:t>Solutions of Differential Equations</a:t>
            </a:r>
          </a:p>
          <a:p>
            <a:pPr>
              <a:spcBef>
                <a:spcPct val="50000"/>
              </a:spcBef>
              <a:buSzPct val="50000"/>
              <a:buFont typeface="Wingdings" charset="0"/>
              <a:buChar char="q"/>
              <a:defRPr/>
            </a:pPr>
            <a:r>
              <a:rPr lang="en-US" sz="1600" smtClean="0">
                <a:latin typeface="+mj-lt"/>
                <a:cs typeface="Verdana"/>
              </a:rPr>
              <a:t>Separation of Variables</a:t>
            </a:r>
          </a:p>
          <a:p>
            <a:pPr>
              <a:spcBef>
                <a:spcPct val="50000"/>
              </a:spcBef>
              <a:buSzPct val="50000"/>
              <a:buFont typeface="Wingdings" charset="0"/>
              <a:buChar char="q"/>
              <a:defRPr/>
            </a:pPr>
            <a:r>
              <a:rPr lang="en-US" sz="1600" smtClean="0">
                <a:latin typeface="+mj-lt"/>
                <a:cs typeface="Verdana"/>
              </a:rPr>
              <a:t>First-Order Linear Differential Equations</a:t>
            </a:r>
          </a:p>
          <a:p>
            <a:pPr>
              <a:spcBef>
                <a:spcPct val="50000"/>
              </a:spcBef>
              <a:buSzPct val="50000"/>
              <a:buFont typeface="Wingdings" charset="0"/>
              <a:buChar char="q"/>
              <a:defRPr/>
            </a:pPr>
            <a:r>
              <a:rPr lang="en-US" sz="1600" smtClean="0">
                <a:latin typeface="+mj-lt"/>
                <a:cs typeface="Verdana"/>
              </a:rPr>
              <a:t>Applications of First-Order Linear Differential Equations</a:t>
            </a:r>
          </a:p>
          <a:p>
            <a:pPr>
              <a:spcBef>
                <a:spcPct val="50000"/>
              </a:spcBef>
              <a:buSzPct val="50000"/>
              <a:buFont typeface="Wingdings" charset="0"/>
              <a:buChar char="q"/>
              <a:defRPr/>
            </a:pPr>
            <a:r>
              <a:rPr lang="en-US" sz="1600" smtClean="0">
                <a:latin typeface="+mj-lt"/>
                <a:cs typeface="Verdana"/>
              </a:rPr>
              <a:t>Graphing Solutions of Differential Equations</a:t>
            </a:r>
          </a:p>
          <a:p>
            <a:pPr>
              <a:spcBef>
                <a:spcPct val="50000"/>
              </a:spcBef>
              <a:buSzPct val="50000"/>
              <a:buFont typeface="Wingdings" charset="0"/>
              <a:buChar char="q"/>
              <a:defRPr/>
            </a:pPr>
            <a:r>
              <a:rPr lang="en-US" sz="1600" smtClean="0">
                <a:latin typeface="+mj-lt"/>
                <a:cs typeface="Verdana"/>
              </a:rPr>
              <a:t>Applications of Differential Equations</a:t>
            </a:r>
          </a:p>
          <a:p>
            <a:pPr>
              <a:spcBef>
                <a:spcPct val="50000"/>
              </a:spcBef>
              <a:buSzPct val="50000"/>
              <a:buFont typeface="Wingdings" charset="0"/>
              <a:buChar char="q"/>
              <a:defRPr/>
            </a:pPr>
            <a:r>
              <a:rPr lang="en-US" sz="1600" smtClean="0">
                <a:latin typeface="+mj-lt"/>
                <a:cs typeface="Verdana"/>
              </a:rPr>
              <a:t>Numerical Solution of Differential Equations</a:t>
            </a:r>
          </a:p>
        </p:txBody>
      </p:sp>
      <p:sp>
        <p:nvSpPr>
          <p:cNvPr id="173063" name="Rectangle 7"/>
          <p:cNvSpPr>
            <a:spLocks noGrp="1" noChangeArrowheads="1"/>
          </p:cNvSpPr>
          <p:nvPr>
            <p:ph type="title"/>
          </p:nvPr>
        </p:nvSpPr>
        <p:spPr>
          <a:xfrm>
            <a:off x="1443038" y="1371600"/>
            <a:ext cx="5186362" cy="1143000"/>
          </a:xfrm>
        </p:spPr>
        <p:txBody>
          <a:bodyPr/>
          <a:lstStyle/>
          <a:p>
            <a:pPr algn="l" eaLnBrk="1" hangingPunct="1">
              <a:defRPr/>
            </a:pPr>
            <a:r>
              <a:rPr lang="en-US" sz="4000" b="1" dirty="0" smtClean="0">
                <a:cs typeface="Times New Roman" panose="02020603050405020304" pitchFamily="18" charset="0"/>
              </a:rPr>
              <a:t>Chapter Outline</a:t>
            </a:r>
          </a:p>
        </p:txBody>
      </p:sp>
      <p:sp>
        <p:nvSpPr>
          <p:cNvPr id="4" name="Text Box 9"/>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0" y="0"/>
            <a:ext cx="9144000" cy="838200"/>
          </a:xfrm>
          <a:prstGeom prst="rect">
            <a:avLst/>
          </a:prstGeom>
          <a:solidFill>
            <a:srgbClr val="FFFFCC"/>
          </a:solidFill>
          <a:ln>
            <a:noFill/>
          </a:ln>
        </p:spPr>
        <p:txBody>
          <a:bodyPr anchor="ctr"/>
          <a:lstStyle/>
          <a:p>
            <a:pPr>
              <a:spcBef>
                <a:spcPct val="0"/>
              </a:spcBef>
            </a:pPr>
            <a:r>
              <a:rPr lang="en-US" sz="3600" dirty="0">
                <a:latin typeface="Bookman Old Style" panose="02050604050505020204" pitchFamily="18" charset="0"/>
                <a:cs typeface="Verdana" charset="0"/>
              </a:rPr>
              <a:t>Initial Value Problem</a:t>
            </a:r>
          </a:p>
        </p:txBody>
      </p:sp>
      <p:sp>
        <p:nvSpPr>
          <p:cNvPr id="509956" name="Text Box 4" descr="Blue tissue paper"/>
          <p:cNvSpPr txBox="1">
            <a:spLocks noChangeArrowheads="1"/>
          </p:cNvSpPr>
          <p:nvPr/>
        </p:nvSpPr>
        <p:spPr bwMode="auto">
          <a:xfrm>
            <a:off x="152400" y="1066800"/>
            <a:ext cx="1600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7526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1534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Solve the initial-value problem</a:t>
            </a:r>
          </a:p>
        </p:txBody>
      </p:sp>
      <p:graphicFrame>
        <p:nvGraphicFramePr>
          <p:cNvPr id="26629" name="Object 1"/>
          <p:cNvGraphicFramePr>
            <a:graphicFrameLocks noChangeAspect="1"/>
          </p:cNvGraphicFramePr>
          <p:nvPr>
            <p:extLst>
              <p:ext uri="{D42A27DB-BD31-4B8C-83A1-F6EECF244321}">
                <p14:modId xmlns:p14="http://schemas.microsoft.com/office/powerpoint/2010/main" val="186284644"/>
              </p:ext>
            </p:extLst>
          </p:nvPr>
        </p:nvGraphicFramePr>
        <p:xfrm>
          <a:off x="4716463" y="1427163"/>
          <a:ext cx="2806700" cy="673100"/>
        </p:xfrm>
        <a:graphic>
          <a:graphicData uri="http://schemas.openxmlformats.org/presentationml/2006/ole">
            <mc:AlternateContent xmlns:mc="http://schemas.openxmlformats.org/markup-compatibility/2006">
              <mc:Choice xmlns:v="urn:schemas-microsoft-com:vml" Requires="v">
                <p:oleObj spid="_x0000_s98342" name="Equation" r:id="rId4" imgW="2806700" imgH="673100" progId="Equation.DSMT4">
                  <p:embed/>
                </p:oleObj>
              </mc:Choice>
              <mc:Fallback>
                <p:oleObj name="Equation" r:id="rId4" imgW="2806700" imgH="673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1427163"/>
                        <a:ext cx="2806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78478290"/>
              </p:ext>
            </p:extLst>
          </p:nvPr>
        </p:nvGraphicFramePr>
        <p:xfrm>
          <a:off x="1257300" y="2667000"/>
          <a:ext cx="1435100" cy="368300"/>
        </p:xfrm>
        <a:graphic>
          <a:graphicData uri="http://schemas.openxmlformats.org/presentationml/2006/ole">
            <mc:AlternateContent xmlns:mc="http://schemas.openxmlformats.org/markup-compatibility/2006">
              <mc:Choice xmlns:v="urn:schemas-microsoft-com:vml" Requires="v">
                <p:oleObj spid="_x0000_s98343" name="Equation" r:id="rId6" imgW="1435100" imgH="368300" progId="Equation.DSMT4">
                  <p:embed/>
                </p:oleObj>
              </mc:Choice>
              <mc:Fallback>
                <p:oleObj name="Equation" r:id="rId6" imgW="1435100" imgH="3683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2667000"/>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6718935"/>
              </p:ext>
            </p:extLst>
          </p:nvPr>
        </p:nvGraphicFramePr>
        <p:xfrm>
          <a:off x="1057275" y="3721100"/>
          <a:ext cx="1397000" cy="698500"/>
        </p:xfrm>
        <a:graphic>
          <a:graphicData uri="http://schemas.openxmlformats.org/presentationml/2006/ole">
            <mc:AlternateContent xmlns:mc="http://schemas.openxmlformats.org/markup-compatibility/2006">
              <mc:Choice xmlns:v="urn:schemas-microsoft-com:vml" Requires="v">
                <p:oleObj spid="_x0000_s98344" name="Equation" r:id="rId8" imgW="1397000" imgH="698500" progId="Equation.DSMT4">
                  <p:embed/>
                </p:oleObj>
              </mc:Choice>
              <mc:Fallback>
                <p:oleObj name="Equation" r:id="rId8" imgW="1397000" imgH="6985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275" y="3721100"/>
                        <a:ext cx="139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46007099"/>
              </p:ext>
            </p:extLst>
          </p:nvPr>
        </p:nvGraphicFramePr>
        <p:xfrm>
          <a:off x="533400" y="4559300"/>
          <a:ext cx="2298700" cy="698500"/>
        </p:xfrm>
        <a:graphic>
          <a:graphicData uri="http://schemas.openxmlformats.org/presentationml/2006/ole">
            <mc:AlternateContent xmlns:mc="http://schemas.openxmlformats.org/markup-compatibility/2006">
              <mc:Choice xmlns:v="urn:schemas-microsoft-com:vml" Requires="v">
                <p:oleObj spid="_x0000_s98345" name="Equation" r:id="rId10" imgW="2298700" imgH="698500" progId="Equation.DSMT4">
                  <p:embed/>
                </p:oleObj>
              </mc:Choice>
              <mc:Fallback>
                <p:oleObj name="Equation" r:id="rId10" imgW="2298700" imgH="69850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559300"/>
                        <a:ext cx="2298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918594886"/>
              </p:ext>
            </p:extLst>
          </p:nvPr>
        </p:nvGraphicFramePr>
        <p:xfrm>
          <a:off x="1096963" y="5346700"/>
          <a:ext cx="1676400" cy="368300"/>
        </p:xfrm>
        <a:graphic>
          <a:graphicData uri="http://schemas.openxmlformats.org/presentationml/2006/ole">
            <mc:AlternateContent xmlns:mc="http://schemas.openxmlformats.org/markup-compatibility/2006">
              <mc:Choice xmlns:v="urn:schemas-microsoft-com:vml" Requires="v">
                <p:oleObj spid="_x0000_s98346" name="Equation" r:id="rId12" imgW="1676400" imgH="368300" progId="Equation.DSMT4">
                  <p:embed/>
                </p:oleObj>
              </mc:Choice>
              <mc:Fallback>
                <p:oleObj name="Equation" r:id="rId12" imgW="1676400" imgH="3683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6963" y="5346700"/>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4953000" y="3486150"/>
            <a:ext cx="3886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Satisfy the initial condition. </a:t>
            </a:r>
          </a:p>
        </p:txBody>
      </p:sp>
      <p:graphicFrame>
        <p:nvGraphicFramePr>
          <p:cNvPr id="26" name="Object 25"/>
          <p:cNvGraphicFramePr>
            <a:graphicFrameLocks noChangeAspect="1"/>
          </p:cNvGraphicFramePr>
          <p:nvPr>
            <p:extLst>
              <p:ext uri="{D42A27DB-BD31-4B8C-83A1-F6EECF244321}">
                <p14:modId xmlns:p14="http://schemas.microsoft.com/office/powerpoint/2010/main" val="2284564653"/>
              </p:ext>
            </p:extLst>
          </p:nvPr>
        </p:nvGraphicFramePr>
        <p:xfrm>
          <a:off x="1227138" y="5880100"/>
          <a:ext cx="1384300" cy="368300"/>
        </p:xfrm>
        <a:graphic>
          <a:graphicData uri="http://schemas.openxmlformats.org/presentationml/2006/ole">
            <mc:AlternateContent xmlns:mc="http://schemas.openxmlformats.org/markup-compatibility/2006">
              <mc:Choice xmlns:v="urn:schemas-microsoft-com:vml" Requires="v">
                <p:oleObj spid="_x0000_s98347" name="Equation" r:id="rId14" imgW="1384300" imgH="368300" progId="Equation.DSMT4">
                  <p:embed/>
                </p:oleObj>
              </mc:Choice>
              <mc:Fallback>
                <p:oleObj name="Equation" r:id="rId14" imgW="1384300" imgH="3683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7138" y="5880100"/>
                        <a:ext cx="1384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34979453"/>
              </p:ext>
            </p:extLst>
          </p:nvPr>
        </p:nvGraphicFramePr>
        <p:xfrm>
          <a:off x="5638800" y="2578100"/>
          <a:ext cx="1435100" cy="711200"/>
        </p:xfrm>
        <a:graphic>
          <a:graphicData uri="http://schemas.openxmlformats.org/presentationml/2006/ole">
            <mc:AlternateContent xmlns:mc="http://schemas.openxmlformats.org/markup-compatibility/2006">
              <mc:Choice xmlns:v="urn:schemas-microsoft-com:vml" Requires="v">
                <p:oleObj spid="_x0000_s98348" name="Equation" r:id="rId16" imgW="1435100" imgH="711200" progId="Equation.DSMT4">
                  <p:embed/>
                </p:oleObj>
              </mc:Choice>
              <mc:Fallback>
                <p:oleObj name="Equation" r:id="rId16" imgW="1435100" imgH="711200" progId="Equation.DSMT4">
                  <p:embed/>
                  <p:pic>
                    <p:nvPicPr>
                      <p:cNvPr id="0" name="Object 26"/>
                      <p:cNvPicPr>
                        <a:picLocks noChangeAspect="1" noChangeArrowheads="1"/>
                      </p:cNvPicPr>
                      <p:nvPr/>
                    </p:nvPicPr>
                    <p:blipFill>
                      <a:blip r:embed="rId17"/>
                      <a:srcRect/>
                      <a:stretch>
                        <a:fillRect/>
                      </a:stretch>
                    </p:blipFill>
                    <p:spPr bwMode="auto">
                      <a:xfrm>
                        <a:off x="5638800" y="2578100"/>
                        <a:ext cx="1435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866954539"/>
              </p:ext>
            </p:extLst>
          </p:nvPr>
        </p:nvGraphicFramePr>
        <p:xfrm>
          <a:off x="5105400" y="3898900"/>
          <a:ext cx="1028700" cy="673100"/>
        </p:xfrm>
        <a:graphic>
          <a:graphicData uri="http://schemas.openxmlformats.org/presentationml/2006/ole">
            <mc:AlternateContent xmlns:mc="http://schemas.openxmlformats.org/markup-compatibility/2006">
              <mc:Choice xmlns:v="urn:schemas-microsoft-com:vml" Requires="v">
                <p:oleObj spid="_x0000_s98349" name="Equation" r:id="rId18" imgW="1028700" imgH="673100" progId="Equation.DSMT4">
                  <p:embed/>
                </p:oleObj>
              </mc:Choice>
              <mc:Fallback>
                <p:oleObj name="Equation" r:id="rId18" imgW="1028700" imgH="673100" progId="Equation.DSMT4">
                  <p:embed/>
                  <p:pic>
                    <p:nvPicPr>
                      <p:cNvPr id="0"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05400" y="3898900"/>
                        <a:ext cx="1028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06643122"/>
              </p:ext>
            </p:extLst>
          </p:nvPr>
        </p:nvGraphicFramePr>
        <p:xfrm>
          <a:off x="6178550" y="3913188"/>
          <a:ext cx="1574800" cy="1066800"/>
        </p:xfrm>
        <a:graphic>
          <a:graphicData uri="http://schemas.openxmlformats.org/presentationml/2006/ole">
            <mc:AlternateContent xmlns:mc="http://schemas.openxmlformats.org/markup-compatibility/2006">
              <mc:Choice xmlns:v="urn:schemas-microsoft-com:vml" Requires="v">
                <p:oleObj spid="_x0000_s98350" name="Equation" r:id="rId20" imgW="1574800" imgH="1066800" progId="Equation.DSMT4">
                  <p:embed/>
                </p:oleObj>
              </mc:Choice>
              <mc:Fallback>
                <p:oleObj name="Equation" r:id="rId20" imgW="1574800" imgH="1066800" progId="Equation.DSMT4">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8550" y="3913188"/>
                        <a:ext cx="157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448088141"/>
              </p:ext>
            </p:extLst>
          </p:nvPr>
        </p:nvGraphicFramePr>
        <p:xfrm>
          <a:off x="7778750" y="3906838"/>
          <a:ext cx="927100" cy="698500"/>
        </p:xfrm>
        <a:graphic>
          <a:graphicData uri="http://schemas.openxmlformats.org/presentationml/2006/ole">
            <mc:AlternateContent xmlns:mc="http://schemas.openxmlformats.org/markup-compatibility/2006">
              <mc:Choice xmlns:v="urn:schemas-microsoft-com:vml" Requires="v">
                <p:oleObj spid="_x0000_s98351" name="Equation" r:id="rId22" imgW="927100" imgH="698500" progId="Equation.DSMT4">
                  <p:embed/>
                </p:oleObj>
              </mc:Choice>
              <mc:Fallback>
                <p:oleObj name="Equation" r:id="rId22" imgW="927100" imgH="698500" progId="Equation.DSMT4">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78750" y="3906838"/>
                        <a:ext cx="927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68689028"/>
              </p:ext>
            </p:extLst>
          </p:nvPr>
        </p:nvGraphicFramePr>
        <p:xfrm>
          <a:off x="5659438" y="4989513"/>
          <a:ext cx="1066800" cy="355600"/>
        </p:xfrm>
        <a:graphic>
          <a:graphicData uri="http://schemas.openxmlformats.org/presentationml/2006/ole">
            <mc:AlternateContent xmlns:mc="http://schemas.openxmlformats.org/markup-compatibility/2006">
              <mc:Choice xmlns:v="urn:schemas-microsoft-com:vml" Requires="v">
                <p:oleObj spid="_x0000_s98352" name="Equation" r:id="rId24" imgW="1066800" imgH="355600" progId="Equation.DSMT4">
                  <p:embed/>
                </p:oleObj>
              </mc:Choice>
              <mc:Fallback>
                <p:oleObj name="Equation" r:id="rId24" imgW="1066800" imgH="355600" progId="Equation.DSMT4">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9438" y="4989513"/>
                        <a:ext cx="106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304800" y="3048000"/>
            <a:ext cx="4267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ts val="0"/>
              </a:spcBef>
              <a:defRPr/>
            </a:pPr>
            <a:r>
              <a:rPr lang="en-US" sz="2000" dirty="0" smtClean="0">
                <a:latin typeface="Times New Roman" panose="02020603050405020304" pitchFamily="18" charset="0"/>
                <a:cs typeface="Times New Roman" panose="02020603050405020304" pitchFamily="18" charset="0"/>
              </a:rPr>
              <a:t>Note that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 is a solution.</a:t>
            </a:r>
          </a:p>
          <a:p>
            <a:pPr>
              <a:spcBef>
                <a:spcPts val="0"/>
              </a:spcBef>
              <a:defRPr/>
            </a:pPr>
            <a:r>
              <a:rPr lang="en-US" sz="2000" dirty="0" smtClean="0">
                <a:latin typeface="Times New Roman" panose="02020603050405020304" pitchFamily="18" charset="0"/>
                <a:cs typeface="Times New Roman" panose="02020603050405020304" pitchFamily="18" charset="0"/>
              </a:rPr>
              <a:t>Suppose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 and divide by </a:t>
            </a:r>
            <a:r>
              <a:rPr lang="en-US" sz="2000" i="1" dirty="0" smtClean="0">
                <a:latin typeface="Times New Roman" panose="02020603050405020304" pitchFamily="18" charset="0"/>
                <a:cs typeface="Times New Roman" panose="02020603050405020304" pitchFamily="18" charset="0"/>
              </a:rPr>
              <a:t>y</a:t>
            </a:r>
            <a:r>
              <a:rPr lang="en-US" sz="2000" baseline="30000" dirty="0" smtClean="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59006321"/>
              </p:ext>
            </p:extLst>
          </p:nvPr>
        </p:nvGraphicFramePr>
        <p:xfrm>
          <a:off x="5567363" y="5446713"/>
          <a:ext cx="965200" cy="304800"/>
        </p:xfrm>
        <a:graphic>
          <a:graphicData uri="http://schemas.openxmlformats.org/presentationml/2006/ole">
            <mc:AlternateContent xmlns:mc="http://schemas.openxmlformats.org/markup-compatibility/2006">
              <mc:Choice xmlns:v="urn:schemas-microsoft-com:vml" Requires="v">
                <p:oleObj spid="_x0000_s98353" name="Equation" r:id="rId26" imgW="965200" imgH="304800" progId="Equation.DSMT4">
                  <p:embed/>
                </p:oleObj>
              </mc:Choice>
              <mc:Fallback>
                <p:oleObj name="Equation" r:id="rId26" imgW="965200" imgH="304800" progId="Equation.DSMT4">
                  <p:embed/>
                  <p:pic>
                    <p:nvPicPr>
                      <p:cNvPr id="0"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7363" y="5446713"/>
                        <a:ext cx="96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29993846"/>
              </p:ext>
            </p:extLst>
          </p:nvPr>
        </p:nvGraphicFramePr>
        <p:xfrm>
          <a:off x="5599113" y="5865813"/>
          <a:ext cx="584200" cy="228600"/>
        </p:xfrm>
        <a:graphic>
          <a:graphicData uri="http://schemas.openxmlformats.org/presentationml/2006/ole">
            <mc:AlternateContent xmlns:mc="http://schemas.openxmlformats.org/markup-compatibility/2006">
              <mc:Choice xmlns:v="urn:schemas-microsoft-com:vml" Requires="v">
                <p:oleObj spid="_x0000_s98354" name="Equation" r:id="rId28" imgW="584200" imgH="228600" progId="Equation.DSMT4">
                  <p:embed/>
                </p:oleObj>
              </mc:Choice>
              <mc:Fallback>
                <p:oleObj name="Equation" r:id="rId28" imgW="584200" imgH="228600" progId="Equation.DSMT4">
                  <p:embed/>
                  <p:pic>
                    <p:nvPicPr>
                      <p:cNvPr id="0" name="Object 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99113" y="5865813"/>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364504690"/>
              </p:ext>
            </p:extLst>
          </p:nvPr>
        </p:nvGraphicFramePr>
        <p:xfrm>
          <a:off x="7378700" y="5626100"/>
          <a:ext cx="1384300" cy="711200"/>
        </p:xfrm>
        <a:graphic>
          <a:graphicData uri="http://schemas.openxmlformats.org/presentationml/2006/ole">
            <mc:AlternateContent xmlns:mc="http://schemas.openxmlformats.org/markup-compatibility/2006">
              <mc:Choice xmlns:v="urn:schemas-microsoft-com:vml" Requires="v">
                <p:oleObj spid="_x0000_s98355" name="Equation" r:id="rId30" imgW="1384300" imgH="711200" progId="Equation.DSMT4">
                  <p:embed/>
                </p:oleObj>
              </mc:Choice>
              <mc:Fallback>
                <p:oleObj name="Equation" r:id="rId30" imgW="1384300" imgH="711200" progId="Equation.DSMT4">
                  <p:embed/>
                  <p:pic>
                    <p:nvPicPr>
                      <p:cNvPr id="0" name="Object 22"/>
                      <p:cNvPicPr>
                        <a:picLocks noChangeAspect="1" noChangeArrowheads="1"/>
                      </p:cNvPicPr>
                      <p:nvPr/>
                    </p:nvPicPr>
                    <p:blipFill>
                      <a:blip r:embed="rId31"/>
                      <a:srcRect/>
                      <a:stretch>
                        <a:fillRect/>
                      </a:stretch>
                    </p:blipFill>
                    <p:spPr bwMode="auto">
                      <a:xfrm>
                        <a:off x="7378700" y="5626100"/>
                        <a:ext cx="1384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2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10.3</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a:defRPr/>
            </a:pPr>
            <a:r>
              <a:rPr lang="en-US" sz="3600" b="1" dirty="0">
                <a:latin typeface="+mj-lt"/>
                <a:cs typeface="Times New Roman" panose="02020603050405020304" pitchFamily="18" charset="0"/>
              </a:rPr>
              <a:t>First-Order Linear Differential Equations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1615827"/>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800" dirty="0" smtClean="0">
                <a:latin typeface="+mj-lt"/>
                <a:cs typeface="Verdana"/>
              </a:rPr>
              <a:t>General Solution</a:t>
            </a:r>
          </a:p>
          <a:p>
            <a:pPr>
              <a:spcBef>
                <a:spcPct val="50000"/>
              </a:spcBef>
              <a:buSzPct val="50000"/>
              <a:buFont typeface="Wingdings" charset="0"/>
              <a:buChar char="q"/>
              <a:defRPr/>
            </a:pPr>
            <a:r>
              <a:rPr lang="en-US" sz="1800" dirty="0" smtClean="0">
                <a:latin typeface="+mj-lt"/>
                <a:cs typeface="Verdana"/>
              </a:rPr>
              <a:t>Steps for Solving a First-Order Linear Differential Equation</a:t>
            </a:r>
          </a:p>
          <a:p>
            <a:pPr>
              <a:spcBef>
                <a:spcPct val="50000"/>
              </a:spcBef>
              <a:buSzPct val="50000"/>
              <a:buFont typeface="Wingdings" charset="0"/>
              <a:buChar char="q"/>
              <a:defRPr/>
            </a:pPr>
            <a:r>
              <a:rPr lang="en-US" sz="1800" dirty="0">
                <a:latin typeface="+mj-lt"/>
                <a:cs typeface="Verdana"/>
              </a:rPr>
              <a:t>Solving a First-Order Linear Differential </a:t>
            </a:r>
            <a:r>
              <a:rPr lang="en-US" sz="1800" dirty="0" smtClean="0">
                <a:latin typeface="+mj-lt"/>
                <a:cs typeface="Verdana"/>
              </a:rPr>
              <a:t>Equation</a:t>
            </a:r>
          </a:p>
          <a:p>
            <a:pPr>
              <a:spcBef>
                <a:spcPct val="50000"/>
              </a:spcBef>
              <a:buSzPct val="50000"/>
              <a:buFont typeface="Wingdings" charset="0"/>
              <a:buChar char="q"/>
              <a:defRPr/>
            </a:pPr>
            <a:r>
              <a:rPr lang="en-US" sz="1800" dirty="0" smtClean="0">
                <a:latin typeface="+mj-lt"/>
                <a:cs typeface="Verdana"/>
              </a:rPr>
              <a:t>Initial-Value Problem</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0" y="0"/>
            <a:ext cx="9144000" cy="838200"/>
          </a:xfrm>
          <a:prstGeom prst="rect">
            <a:avLst/>
          </a:prstGeom>
          <a:solidFill>
            <a:srgbClr val="FFFFCC"/>
          </a:solidFill>
          <a:ln>
            <a:noFill/>
          </a:ln>
        </p:spPr>
        <p:txBody>
          <a:bodyPr anchor="ctr"/>
          <a:lstStyle/>
          <a:p>
            <a:pPr>
              <a:spcBef>
                <a:spcPct val="0"/>
              </a:spcBef>
            </a:pPr>
            <a:r>
              <a:rPr lang="en-US" sz="3600" dirty="0">
                <a:latin typeface="Bookman Old Style" panose="02050604050505020204" pitchFamily="18" charset="0"/>
                <a:cs typeface="Verdana" charset="0"/>
              </a:rPr>
              <a:t>First-Order Linear Differential Equation</a:t>
            </a:r>
          </a:p>
        </p:txBody>
      </p:sp>
      <p:sp>
        <p:nvSpPr>
          <p:cNvPr id="509959" name="Text Box 7" descr="Blue tissue paper"/>
          <p:cNvSpPr txBox="1">
            <a:spLocks noChangeArrowheads="1"/>
          </p:cNvSpPr>
          <p:nvPr/>
        </p:nvSpPr>
        <p:spPr bwMode="auto">
          <a:xfrm>
            <a:off x="533400" y="3455988"/>
            <a:ext cx="8153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where </a:t>
            </a:r>
            <a:r>
              <a:rPr lang="en-US" sz="2000" i="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and </a:t>
            </a:r>
            <a:r>
              <a:rPr lang="en-US" sz="2000" i="1" dirty="0" smtClean="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are continuous functions on a given interval is called a </a:t>
            </a:r>
            <a:r>
              <a:rPr lang="en-US" sz="2000" b="1" dirty="0">
                <a:latin typeface="Times New Roman" panose="02020603050405020304" pitchFamily="18" charset="0"/>
                <a:cs typeface="Times New Roman" panose="02020603050405020304" pitchFamily="18" charset="0"/>
              </a:rPr>
              <a:t>f</a:t>
            </a:r>
            <a:r>
              <a:rPr lang="en-US" sz="2000" b="1" dirty="0" smtClean="0">
                <a:latin typeface="Times New Roman" panose="02020603050405020304" pitchFamily="18" charset="0"/>
                <a:cs typeface="Times New Roman" panose="02020603050405020304" pitchFamily="18" charset="0"/>
              </a:rPr>
              <a:t>irst-order </a:t>
            </a:r>
            <a:r>
              <a:rPr lang="en-US" sz="2000" b="1" dirty="0">
                <a:latin typeface="Times New Roman" panose="02020603050405020304" pitchFamily="18" charset="0"/>
                <a:cs typeface="Times New Roman" panose="02020603050405020304" pitchFamily="18" charset="0"/>
              </a:rPr>
              <a:t>l</a:t>
            </a:r>
            <a:r>
              <a:rPr lang="en-US" sz="2000" b="1" dirty="0" smtClean="0">
                <a:latin typeface="Times New Roman" panose="02020603050405020304" pitchFamily="18" charset="0"/>
                <a:cs typeface="Times New Roman" panose="02020603050405020304" pitchFamily="18" charset="0"/>
              </a:rPr>
              <a:t>inear </a:t>
            </a:r>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ifferential </a:t>
            </a:r>
            <a:r>
              <a:rPr lang="en-US" sz="2000" b="1" dirty="0">
                <a:latin typeface="Times New Roman" panose="02020603050405020304" pitchFamily="18" charset="0"/>
                <a:cs typeface="Times New Roman" panose="02020603050405020304" pitchFamily="18" charset="0"/>
              </a:rPr>
              <a:t>e</a:t>
            </a:r>
            <a:r>
              <a:rPr lang="en-US" sz="2000" b="1" dirty="0" smtClean="0">
                <a:latin typeface="Times New Roman" panose="02020603050405020304" pitchFamily="18" charset="0"/>
                <a:cs typeface="Times New Roman" panose="02020603050405020304" pitchFamily="18" charset="0"/>
              </a:rPr>
              <a:t>quation in standard </a:t>
            </a:r>
            <a:r>
              <a:rPr lang="en-US" sz="2000" b="1" dirty="0">
                <a:latin typeface="Times New Roman" panose="02020603050405020304" pitchFamily="18" charset="0"/>
                <a:cs typeface="Times New Roman" panose="02020603050405020304" pitchFamily="18" charset="0"/>
              </a:rPr>
              <a:t>f</a:t>
            </a:r>
            <a:r>
              <a:rPr lang="en-US" sz="2000" b="1" dirty="0" smtClean="0">
                <a:latin typeface="Times New Roman" panose="02020603050405020304" pitchFamily="18" charset="0"/>
                <a:cs typeface="Times New Roman" panose="02020603050405020304" pitchFamily="18" charset="0"/>
              </a:rPr>
              <a:t>orm.</a:t>
            </a:r>
            <a:endParaRPr lang="en-US" sz="2000" i="1" dirty="0" smtClean="0">
              <a:latin typeface="Times New Roman" panose="02020603050405020304" pitchFamily="18" charset="0"/>
              <a:cs typeface="Times New Roman" panose="02020603050405020304" pitchFamily="18" charset="0"/>
            </a:endParaRPr>
          </a:p>
        </p:txBody>
      </p:sp>
      <p:graphicFrame>
        <p:nvGraphicFramePr>
          <p:cNvPr id="29699" name="Object 2"/>
          <p:cNvGraphicFramePr>
            <a:graphicFrameLocks noChangeAspect="1"/>
          </p:cNvGraphicFramePr>
          <p:nvPr>
            <p:extLst>
              <p:ext uri="{D42A27DB-BD31-4B8C-83A1-F6EECF244321}">
                <p14:modId xmlns:p14="http://schemas.microsoft.com/office/powerpoint/2010/main" val="3147875571"/>
              </p:ext>
            </p:extLst>
          </p:nvPr>
        </p:nvGraphicFramePr>
        <p:xfrm>
          <a:off x="3048000" y="2133600"/>
          <a:ext cx="2654300" cy="533400"/>
        </p:xfrm>
        <a:graphic>
          <a:graphicData uri="http://schemas.openxmlformats.org/presentationml/2006/ole">
            <mc:AlternateContent xmlns:mc="http://schemas.openxmlformats.org/markup-compatibility/2006">
              <mc:Choice xmlns:v="urn:schemas-microsoft-com:vml" Requires="v">
                <p:oleObj spid="_x0000_s29781" name="Equation" r:id="rId4" imgW="2654300" imgH="533400" progId="Equation.DSMT4">
                  <p:embed/>
                </p:oleObj>
              </mc:Choice>
              <mc:Fallback>
                <p:oleObj name="Equation" r:id="rId4" imgW="2654300" imgH="533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2654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7" descr="Blue tissue paper"/>
          <p:cNvSpPr txBox="1">
            <a:spLocks noChangeArrowheads="1"/>
          </p:cNvSpPr>
          <p:nvPr/>
        </p:nvSpPr>
        <p:spPr bwMode="auto">
          <a:xfrm>
            <a:off x="533400" y="1839913"/>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equation </a:t>
            </a:r>
            <a:endParaRPr lang="en-US" sz="2000" i="1" dirty="0" smtClean="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2800" dirty="0">
                <a:latin typeface="Bookman Old Style" panose="02050604050505020204" pitchFamily="18" charset="0"/>
                <a:cs typeface="Verdana" charset="0"/>
              </a:rPr>
              <a:t>General Solution of a First-Order Linear </a:t>
            </a:r>
            <a:r>
              <a:rPr lang="en-US" sz="2800" dirty="0" smtClean="0">
                <a:latin typeface="Bookman Old Style" panose="02050604050505020204" pitchFamily="18" charset="0"/>
                <a:cs typeface="Verdana" charset="0"/>
              </a:rPr>
              <a:t>Differential </a:t>
            </a:r>
            <a:r>
              <a:rPr lang="en-US" sz="2800" dirty="0">
                <a:latin typeface="Bookman Old Style" panose="02050604050505020204" pitchFamily="18" charset="0"/>
                <a:cs typeface="Verdana" charset="0"/>
              </a:rPr>
              <a:t>Equation</a:t>
            </a:r>
          </a:p>
        </p:txBody>
      </p:sp>
      <p:sp>
        <p:nvSpPr>
          <p:cNvPr id="509959" name="Text Box 7" descr="Blue tissue paper"/>
          <p:cNvSpPr txBox="1">
            <a:spLocks noChangeArrowheads="1"/>
          </p:cNvSpPr>
          <p:nvPr/>
        </p:nvSpPr>
        <p:spPr bwMode="auto">
          <a:xfrm>
            <a:off x="533400" y="3617913"/>
            <a:ext cx="8153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This equation gives all the solutions of a first-order </a:t>
            </a:r>
            <a:r>
              <a:rPr lang="en-US" sz="2000" dirty="0">
                <a:latin typeface="Times New Roman" panose="02020603050405020304" pitchFamily="18" charset="0"/>
                <a:cs typeface="Times New Roman" panose="02020603050405020304" pitchFamily="18" charset="0"/>
              </a:rPr>
              <a:t>l</a:t>
            </a:r>
            <a:r>
              <a:rPr lang="en-US" sz="2000" dirty="0" smtClean="0">
                <a:latin typeface="Times New Roman" panose="02020603050405020304" pitchFamily="18" charset="0"/>
                <a:cs typeface="Times New Roman" panose="02020603050405020304" pitchFamily="18" charset="0"/>
              </a:rPr>
              <a:t>inear </a:t>
            </a:r>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ifferential equation.</a:t>
            </a:r>
            <a:endParaRPr lang="en-US" sz="2000" i="1" dirty="0" smtClean="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74584102"/>
              </p:ext>
            </p:extLst>
          </p:nvPr>
        </p:nvGraphicFramePr>
        <p:xfrm>
          <a:off x="1174750" y="2251428"/>
          <a:ext cx="5835650" cy="618771"/>
        </p:xfrm>
        <a:graphic>
          <a:graphicData uri="http://schemas.openxmlformats.org/presentationml/2006/ole">
            <mc:AlternateContent xmlns:mc="http://schemas.openxmlformats.org/markup-compatibility/2006">
              <mc:Choice xmlns:v="urn:schemas-microsoft-com:vml" Requires="v">
                <p:oleObj spid="_x0000_s30803" name="Equation" r:id="rId4" imgW="6946560" imgH="736560" progId="Equation.DSMT4">
                  <p:embed/>
                </p:oleObj>
              </mc:Choice>
              <mc:Fallback>
                <p:oleObj name="Equation" r:id="rId4" imgW="6946560" imgH="736560" progId="Equation.DSMT4">
                  <p:embed/>
                  <p:pic>
                    <p:nvPicPr>
                      <p:cNvPr id="0" name=""/>
                      <p:cNvPicPr/>
                      <p:nvPr/>
                    </p:nvPicPr>
                    <p:blipFill>
                      <a:blip r:embed="rId5"/>
                      <a:stretch>
                        <a:fillRect/>
                      </a:stretch>
                    </p:blipFill>
                    <p:spPr>
                      <a:xfrm>
                        <a:off x="1174750" y="2251428"/>
                        <a:ext cx="5835650" cy="618771"/>
                      </a:xfrm>
                      <a:prstGeom prst="rect">
                        <a:avLst/>
                      </a:prstGeom>
                    </p:spPr>
                  </p:pic>
                </p:oleObj>
              </mc:Fallback>
            </mc:AlternateContent>
          </a:graphicData>
        </a:graphic>
      </p:graphicFrame>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2800" dirty="0">
                <a:latin typeface="Bookman Old Style" panose="02050604050505020204" pitchFamily="18" charset="0"/>
                <a:cs typeface="Verdana" charset="0"/>
              </a:rPr>
              <a:t>Solving a First-Order Linear Differential Equation (1 of 2)</a:t>
            </a:r>
          </a:p>
        </p:txBody>
      </p:sp>
      <p:sp>
        <p:nvSpPr>
          <p:cNvPr id="19" name="Text Box 7" descr="Blue tissue paper"/>
          <p:cNvSpPr txBox="1">
            <a:spLocks noChangeArrowheads="1"/>
          </p:cNvSpPr>
          <p:nvPr/>
        </p:nvSpPr>
        <p:spPr bwMode="auto">
          <a:xfrm>
            <a:off x="381000" y="1447800"/>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b="1" dirty="0" smtClean="0">
                <a:latin typeface="Times New Roman" panose="02020603050405020304" pitchFamily="18" charset="0"/>
                <a:cs typeface="Times New Roman" panose="02020603050405020304" pitchFamily="18" charset="0"/>
              </a:rPr>
              <a:t>Step 1</a:t>
            </a:r>
            <a:r>
              <a:rPr lang="en-US" sz="2000" dirty="0" smtClean="0">
                <a:latin typeface="Times New Roman" panose="02020603050405020304" pitchFamily="18" charset="0"/>
                <a:cs typeface="Times New Roman" panose="02020603050405020304" pitchFamily="18" charset="0"/>
              </a:rPr>
              <a:t>	Put the equation in the standard form                      .</a:t>
            </a:r>
            <a:endParaRPr lang="en-US" sz="2000" b="1" i="1" dirty="0" smtClean="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98356881"/>
              </p:ext>
            </p:extLst>
          </p:nvPr>
        </p:nvGraphicFramePr>
        <p:xfrm>
          <a:off x="3021013" y="1972427"/>
          <a:ext cx="2236787" cy="524414"/>
        </p:xfrm>
        <a:graphic>
          <a:graphicData uri="http://schemas.openxmlformats.org/presentationml/2006/ole">
            <mc:AlternateContent xmlns:mc="http://schemas.openxmlformats.org/markup-compatibility/2006">
              <mc:Choice xmlns:v="urn:schemas-microsoft-com:vml" Requires="v">
                <p:oleObj spid="_x0000_s32059" name="Equation" r:id="rId4" imgW="2654300" imgH="622300" progId="Equation.DSMT4">
                  <p:embed/>
                </p:oleObj>
              </mc:Choice>
              <mc:Fallback>
                <p:oleObj name="Equation" r:id="rId4" imgW="2654300" imgH="622300" progId="Equation.DSMT4">
                  <p:embed/>
                  <p:pic>
                    <p:nvPicPr>
                      <p:cNvPr id="0" name="Object 2"/>
                      <p:cNvPicPr>
                        <a:picLocks noChangeAspect="1" noChangeArrowheads="1"/>
                      </p:cNvPicPr>
                      <p:nvPr/>
                    </p:nvPicPr>
                    <p:blipFill>
                      <a:blip r:embed="rId5"/>
                      <a:srcRect/>
                      <a:stretch>
                        <a:fillRect/>
                      </a:stretch>
                    </p:blipFill>
                    <p:spPr bwMode="auto">
                      <a:xfrm>
                        <a:off x="3021013" y="1972427"/>
                        <a:ext cx="2236787" cy="524414"/>
                      </a:xfrm>
                      <a:prstGeom prst="rect">
                        <a:avLst/>
                      </a:prstGeom>
                      <a:noFill/>
                      <a:ln>
                        <a:noFill/>
                      </a:ln>
                      <a:extLst/>
                    </p:spPr>
                  </p:pic>
                </p:oleObj>
              </mc:Fallback>
            </mc:AlternateContent>
          </a:graphicData>
        </a:graphic>
      </p:graphicFrame>
      <p:sp>
        <p:nvSpPr>
          <p:cNvPr id="6" name="Text Box 7" descr="Blue tissue paper"/>
          <p:cNvSpPr txBox="1">
            <a:spLocks noChangeArrowheads="1"/>
          </p:cNvSpPr>
          <p:nvPr/>
        </p:nvSpPr>
        <p:spPr bwMode="auto">
          <a:xfrm>
            <a:off x="381000" y="2524125"/>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b="1" dirty="0" smtClean="0">
                <a:latin typeface="Times New Roman" panose="02020603050405020304" pitchFamily="18" charset="0"/>
                <a:cs typeface="Times New Roman" panose="02020603050405020304" pitchFamily="18" charset="0"/>
              </a:rPr>
              <a:t>Step 2</a:t>
            </a:r>
            <a:r>
              <a:rPr lang="en-US" sz="2000" dirty="0" smtClean="0">
                <a:latin typeface="Times New Roman" panose="02020603050405020304" pitchFamily="18" charset="0"/>
                <a:cs typeface="Times New Roman" panose="02020603050405020304" pitchFamily="18" charset="0"/>
              </a:rPr>
              <a:t>	Compute an </a:t>
            </a:r>
            <a:r>
              <a:rPr lang="en-US" sz="2000" dirty="0" err="1" smtClean="0">
                <a:latin typeface="Times New Roman" panose="02020603050405020304" pitchFamily="18" charset="0"/>
                <a:cs typeface="Times New Roman" panose="02020603050405020304" pitchFamily="18" charset="0"/>
              </a:rPr>
              <a:t>antiderivative</a:t>
            </a:r>
            <a:r>
              <a:rPr lang="en-US" sz="2000" dirty="0" smtClean="0">
                <a:latin typeface="Times New Roman" panose="02020603050405020304" pitchFamily="18" charset="0"/>
                <a:cs typeface="Times New Roman" panose="02020603050405020304" pitchFamily="18" charset="0"/>
              </a:rPr>
              <a:t> of </a:t>
            </a:r>
            <a:r>
              <a:rPr lang="en-US" sz="2000" i="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endParaRPr lang="en-US" sz="2000" b="1" i="1" dirty="0" smtClean="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73923565"/>
              </p:ext>
            </p:extLst>
          </p:nvPr>
        </p:nvGraphicFramePr>
        <p:xfrm>
          <a:off x="2438400" y="3124200"/>
          <a:ext cx="1752600" cy="482859"/>
        </p:xfrm>
        <a:graphic>
          <a:graphicData uri="http://schemas.openxmlformats.org/presentationml/2006/ole">
            <mc:AlternateContent xmlns:mc="http://schemas.openxmlformats.org/markup-compatibility/2006">
              <mc:Choice xmlns:v="urn:schemas-microsoft-com:vml" Requires="v">
                <p:oleObj spid="_x0000_s32060" name="Equation" r:id="rId6" imgW="2489040" imgH="685800" progId="Equation.DSMT4">
                  <p:embed/>
                </p:oleObj>
              </mc:Choice>
              <mc:Fallback>
                <p:oleObj name="Equation" r:id="rId6" imgW="2489040" imgH="685800" progId="Equation.DSMT4">
                  <p:embed/>
                  <p:pic>
                    <p:nvPicPr>
                      <p:cNvPr id="0" name="Object 6"/>
                      <p:cNvPicPr>
                        <a:picLocks noChangeAspect="1" noChangeArrowheads="1"/>
                      </p:cNvPicPr>
                      <p:nvPr/>
                    </p:nvPicPr>
                    <p:blipFill>
                      <a:blip r:embed="rId7"/>
                      <a:srcRect/>
                      <a:stretch>
                        <a:fillRect/>
                      </a:stretch>
                    </p:blipFill>
                    <p:spPr bwMode="auto">
                      <a:xfrm>
                        <a:off x="2438400" y="3124200"/>
                        <a:ext cx="1752600" cy="482859"/>
                      </a:xfrm>
                      <a:prstGeom prst="rect">
                        <a:avLst/>
                      </a:prstGeom>
                      <a:noFill/>
                      <a:ln>
                        <a:noFill/>
                      </a:ln>
                      <a:extLst/>
                    </p:spPr>
                  </p:pic>
                </p:oleObj>
              </mc:Fallback>
            </mc:AlternateContent>
          </a:graphicData>
        </a:graphic>
      </p:graphicFrame>
      <p:sp>
        <p:nvSpPr>
          <p:cNvPr id="8" name="Text Box 7" descr="Blue tissue paper"/>
          <p:cNvSpPr txBox="1">
            <a:spLocks noChangeArrowheads="1"/>
          </p:cNvSpPr>
          <p:nvPr/>
        </p:nvSpPr>
        <p:spPr bwMode="auto">
          <a:xfrm>
            <a:off x="4724400" y="3094038"/>
            <a:ext cx="4267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dirty="0" smtClean="0">
                <a:latin typeface="Times New Roman" panose="02020603050405020304" pitchFamily="18" charset="0"/>
                <a:cs typeface="Times New Roman" panose="02020603050405020304" pitchFamily="18" charset="0"/>
              </a:rPr>
              <a:t>[When evaluating</a:t>
            </a:r>
            <a:endParaRPr lang="en-US" sz="2000" i="1" dirty="0" smtClean="0">
              <a:latin typeface="Times New Roman" panose="02020603050405020304" pitchFamily="18" charset="0"/>
              <a:cs typeface="Times New Roman" panose="02020603050405020304" pitchFamily="18" charset="0"/>
            </a:endParaRPr>
          </a:p>
        </p:txBody>
      </p:sp>
      <p:sp>
        <p:nvSpPr>
          <p:cNvPr id="9" name="Text Box 7" descr="Blue tissue paper"/>
          <p:cNvSpPr txBox="1">
            <a:spLocks noChangeArrowheads="1"/>
          </p:cNvSpPr>
          <p:nvPr/>
        </p:nvSpPr>
        <p:spPr bwMode="auto">
          <a:xfrm>
            <a:off x="3505200" y="3830638"/>
            <a:ext cx="5257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it is customary to choose 0</a:t>
            </a:r>
            <a:endParaRPr lang="en-US" sz="2000" i="1" dirty="0" smtClean="0">
              <a:latin typeface="Times New Roman" panose="02020603050405020304" pitchFamily="18" charset="0"/>
              <a:cs typeface="Times New Roman" panose="02020603050405020304" pitchFamily="18" charset="0"/>
            </a:endParaRPr>
          </a:p>
        </p:txBody>
      </p:sp>
      <p:sp>
        <p:nvSpPr>
          <p:cNvPr id="10" name="Text Box 7" descr="Blue tissue paper"/>
          <p:cNvSpPr txBox="1">
            <a:spLocks noChangeArrowheads="1"/>
          </p:cNvSpPr>
          <p:nvPr/>
        </p:nvSpPr>
        <p:spPr bwMode="auto">
          <a:xfrm>
            <a:off x="2057400" y="4505325"/>
            <a:ext cx="6629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for the constant of integration.]</a:t>
            </a:r>
            <a:endParaRPr lang="en-US" sz="2000" i="1" dirty="0" smtClean="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57964027"/>
              </p:ext>
            </p:extLst>
          </p:nvPr>
        </p:nvGraphicFramePr>
        <p:xfrm>
          <a:off x="2202744" y="3881636"/>
          <a:ext cx="863669" cy="461764"/>
        </p:xfrm>
        <a:graphic>
          <a:graphicData uri="http://schemas.openxmlformats.org/presentationml/2006/ole">
            <mc:AlternateContent xmlns:mc="http://schemas.openxmlformats.org/markup-compatibility/2006">
              <mc:Choice xmlns:v="urn:schemas-microsoft-com:vml" Requires="v">
                <p:oleObj spid="_x0000_s32061" name="Equation" r:id="rId8" imgW="1282680" imgH="685800" progId="Equation.DSMT4">
                  <p:embed/>
                </p:oleObj>
              </mc:Choice>
              <mc:Fallback>
                <p:oleObj name="Equation" r:id="rId8" imgW="1282680" imgH="685800" progId="Equation.DSMT4">
                  <p:embed/>
                  <p:pic>
                    <p:nvPicPr>
                      <p:cNvPr id="0" name="Object 10"/>
                      <p:cNvPicPr>
                        <a:picLocks noChangeAspect="1" noChangeArrowheads="1"/>
                      </p:cNvPicPr>
                      <p:nvPr/>
                    </p:nvPicPr>
                    <p:blipFill>
                      <a:blip r:embed="rId9"/>
                      <a:srcRect/>
                      <a:stretch>
                        <a:fillRect/>
                      </a:stretch>
                    </p:blipFill>
                    <p:spPr bwMode="auto">
                      <a:xfrm>
                        <a:off x="2202744" y="3881636"/>
                        <a:ext cx="863669" cy="461764"/>
                      </a:xfrm>
                      <a:prstGeom prst="rect">
                        <a:avLst/>
                      </a:prstGeom>
                      <a:noFill/>
                      <a:ln>
                        <a:noFill/>
                      </a:ln>
                      <a:extLst/>
                    </p:spPr>
                  </p:pic>
                </p:oleObj>
              </mc:Fallback>
            </mc:AlternateContent>
          </a:graphicData>
        </a:graphic>
      </p:graphicFrame>
      <p:sp>
        <p:nvSpPr>
          <p:cNvPr id="12" name="Text Box 7" descr="Blue tissue paper"/>
          <p:cNvSpPr txBox="1">
            <a:spLocks noChangeArrowheads="1"/>
          </p:cNvSpPr>
          <p:nvPr/>
        </p:nvSpPr>
        <p:spPr bwMode="auto">
          <a:xfrm>
            <a:off x="2057400" y="5267325"/>
            <a:ext cx="6629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Form the integration factor          .</a:t>
            </a:r>
            <a:endParaRPr lang="en-US" sz="2000" i="1" dirty="0" smtClean="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77056864"/>
              </p:ext>
            </p:extLst>
          </p:nvPr>
        </p:nvGraphicFramePr>
        <p:xfrm>
          <a:off x="5029200" y="5181600"/>
          <a:ext cx="500139" cy="400111"/>
        </p:xfrm>
        <a:graphic>
          <a:graphicData uri="http://schemas.openxmlformats.org/presentationml/2006/ole">
            <mc:AlternateContent xmlns:mc="http://schemas.openxmlformats.org/markup-compatibility/2006">
              <mc:Choice xmlns:v="urn:schemas-microsoft-com:vml" Requires="v">
                <p:oleObj spid="_x0000_s32062" name="Equation" r:id="rId10" imgW="635000" imgH="508000" progId="Equation.DSMT4">
                  <p:embed/>
                </p:oleObj>
              </mc:Choice>
              <mc:Fallback>
                <p:oleObj name="Equation" r:id="rId10" imgW="635000" imgH="508000" progId="Equation.DSMT4">
                  <p:embed/>
                  <p:pic>
                    <p:nvPicPr>
                      <p:cNvPr id="0" name="Object 12"/>
                      <p:cNvPicPr>
                        <a:picLocks noChangeAspect="1" noChangeArrowheads="1"/>
                      </p:cNvPicPr>
                      <p:nvPr/>
                    </p:nvPicPr>
                    <p:blipFill>
                      <a:blip r:embed="rId11"/>
                      <a:srcRect/>
                      <a:stretch>
                        <a:fillRect/>
                      </a:stretch>
                    </p:blipFill>
                    <p:spPr bwMode="auto">
                      <a:xfrm>
                        <a:off x="5029200" y="5181600"/>
                        <a:ext cx="500139" cy="400111"/>
                      </a:xfrm>
                      <a:prstGeom prst="rect">
                        <a:avLst/>
                      </a:prstGeom>
                      <a:noFill/>
                      <a:ln>
                        <a:noFill/>
                      </a:ln>
                      <a:extLst/>
                    </p:spPr>
                  </p:pic>
                </p:oleObj>
              </mc:Fallback>
            </mc:AlternateContent>
          </a:graphicData>
        </a:graphic>
      </p:graphicFrame>
      <p:sp>
        <p:nvSpPr>
          <p:cNvPr id="1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8"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2800" dirty="0">
                <a:latin typeface="Bookman Old Style" panose="02050604050505020204" pitchFamily="18" charset="0"/>
                <a:cs typeface="Verdana" charset="0"/>
              </a:rPr>
              <a:t>Solving a First-Order Linear Differential Equation (2 of 2)</a:t>
            </a:r>
          </a:p>
        </p:txBody>
      </p:sp>
      <p:sp>
        <p:nvSpPr>
          <p:cNvPr id="19" name="Text Box 7" descr="Blue tissue paper"/>
          <p:cNvSpPr txBox="1">
            <a:spLocks noChangeArrowheads="1"/>
          </p:cNvSpPr>
          <p:nvPr/>
        </p:nvSpPr>
        <p:spPr bwMode="auto">
          <a:xfrm>
            <a:off x="381000" y="1447800"/>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b="1" dirty="0" smtClean="0">
                <a:latin typeface="Times New Roman" panose="02020603050405020304" pitchFamily="18" charset="0"/>
                <a:cs typeface="Times New Roman" panose="02020603050405020304" pitchFamily="18" charset="0"/>
              </a:rPr>
              <a:t>Step 3</a:t>
            </a:r>
            <a:r>
              <a:rPr lang="en-US" sz="2000" dirty="0" smtClean="0">
                <a:latin typeface="Times New Roman" panose="02020603050405020304" pitchFamily="18" charset="0"/>
                <a:cs typeface="Times New Roman" panose="02020603050405020304" pitchFamily="18" charset="0"/>
              </a:rPr>
              <a:t>	Multiply the differential equation by</a:t>
            </a:r>
            <a:endParaRPr lang="en-US" sz="2000" b="1" i="1" dirty="0" smtClean="0">
              <a:latin typeface="Times New Roman" panose="02020603050405020304" pitchFamily="18" charset="0"/>
              <a:cs typeface="Times New Roman" panose="02020603050405020304" pitchFamily="18" charset="0"/>
            </a:endParaRPr>
          </a:p>
        </p:txBody>
      </p:sp>
      <p:sp>
        <p:nvSpPr>
          <p:cNvPr id="14" name="Text Box 7" descr="Blue tissue paper"/>
          <p:cNvSpPr txBox="1">
            <a:spLocks noChangeArrowheads="1"/>
          </p:cNvSpPr>
          <p:nvPr/>
        </p:nvSpPr>
        <p:spPr bwMode="auto">
          <a:xfrm>
            <a:off x="1981200" y="1941513"/>
            <a:ext cx="4876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dirty="0" smtClean="0">
                <a:latin typeface="Times New Roman" panose="02020603050405020304" pitchFamily="18" charset="0"/>
                <a:cs typeface="Times New Roman" panose="02020603050405020304" pitchFamily="18" charset="0"/>
              </a:rPr>
              <a:t>the integrating factor         .</a:t>
            </a:r>
            <a:endParaRPr lang="en-US" sz="2000" b="1" i="1" dirty="0" smtClean="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74476009"/>
              </p:ext>
            </p:extLst>
          </p:nvPr>
        </p:nvGraphicFramePr>
        <p:xfrm>
          <a:off x="4267200" y="1899920"/>
          <a:ext cx="482600" cy="386080"/>
        </p:xfrm>
        <a:graphic>
          <a:graphicData uri="http://schemas.openxmlformats.org/presentationml/2006/ole">
            <mc:AlternateContent xmlns:mc="http://schemas.openxmlformats.org/markup-compatibility/2006">
              <mc:Choice xmlns:v="urn:schemas-microsoft-com:vml" Requires="v">
                <p:oleObj spid="_x0000_s32933" name="Equation" r:id="rId4" imgW="635000" imgH="508000" progId="Equation.DSMT4">
                  <p:embed/>
                </p:oleObj>
              </mc:Choice>
              <mc:Fallback>
                <p:oleObj name="Equation" r:id="rId4" imgW="635000" imgH="508000" progId="Equation.DSMT4">
                  <p:embed/>
                  <p:pic>
                    <p:nvPicPr>
                      <p:cNvPr id="0" name="Object 2"/>
                      <p:cNvPicPr>
                        <a:picLocks noChangeAspect="1" noChangeArrowheads="1"/>
                      </p:cNvPicPr>
                      <p:nvPr/>
                    </p:nvPicPr>
                    <p:blipFill>
                      <a:blip r:embed="rId5"/>
                      <a:srcRect/>
                      <a:stretch>
                        <a:fillRect/>
                      </a:stretch>
                    </p:blipFill>
                    <p:spPr bwMode="auto">
                      <a:xfrm>
                        <a:off x="4267200" y="1899920"/>
                        <a:ext cx="482600" cy="386080"/>
                      </a:xfrm>
                      <a:prstGeom prst="rect">
                        <a:avLst/>
                      </a:prstGeom>
                      <a:noFill/>
                      <a:ln>
                        <a:noFill/>
                      </a:ln>
                      <a:extLst/>
                    </p:spPr>
                  </p:pic>
                </p:oleObj>
              </mc:Fallback>
            </mc:AlternateContent>
          </a:graphicData>
        </a:graphic>
      </p:graphicFrame>
      <p:sp>
        <p:nvSpPr>
          <p:cNvPr id="15" name="Text Box 7" descr="Blue tissue paper"/>
          <p:cNvSpPr txBox="1">
            <a:spLocks noChangeArrowheads="1"/>
          </p:cNvSpPr>
          <p:nvPr/>
        </p:nvSpPr>
        <p:spPr bwMode="auto">
          <a:xfrm>
            <a:off x="1981200" y="2514600"/>
            <a:ext cx="6934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This transforms the terms of the left side of the equation into the</a:t>
            </a:r>
            <a:endParaRPr lang="en-US" sz="2000" b="1" i="1" dirty="0" smtClean="0">
              <a:latin typeface="Times New Roman" panose="02020603050405020304" pitchFamily="18" charset="0"/>
              <a:cs typeface="Times New Roman" panose="02020603050405020304" pitchFamily="18" charset="0"/>
            </a:endParaRPr>
          </a:p>
        </p:txBody>
      </p:sp>
      <p:sp>
        <p:nvSpPr>
          <p:cNvPr id="17" name="Text Box 7" descr="Blue tissue paper"/>
          <p:cNvSpPr txBox="1">
            <a:spLocks noChangeArrowheads="1"/>
          </p:cNvSpPr>
          <p:nvPr/>
        </p:nvSpPr>
        <p:spPr bwMode="auto">
          <a:xfrm>
            <a:off x="1981200" y="3568700"/>
            <a:ext cx="6934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derivative of a product,                    ,</a:t>
            </a:r>
            <a:endParaRPr lang="en-US" sz="2000" b="1" i="1" dirty="0" smtClean="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81310951"/>
              </p:ext>
            </p:extLst>
          </p:nvPr>
        </p:nvGraphicFramePr>
        <p:xfrm>
          <a:off x="4572000" y="3429000"/>
          <a:ext cx="1108130" cy="716023"/>
        </p:xfrm>
        <a:graphic>
          <a:graphicData uri="http://schemas.openxmlformats.org/presentationml/2006/ole">
            <mc:AlternateContent xmlns:mc="http://schemas.openxmlformats.org/markup-compatibility/2006">
              <mc:Choice xmlns:v="urn:schemas-microsoft-com:vml" Requires="v">
                <p:oleObj spid="_x0000_s32934" name="Equation" r:id="rId6" imgW="1651000" imgH="1066800" progId="Equation.DSMT4">
                  <p:embed/>
                </p:oleObj>
              </mc:Choice>
              <mc:Fallback>
                <p:oleObj name="Equation" r:id="rId6" imgW="1651000" imgH="1066800" progId="Equation.DSMT4">
                  <p:embed/>
                  <p:pic>
                    <p:nvPicPr>
                      <p:cNvPr id="0" name="Object 15"/>
                      <p:cNvPicPr>
                        <a:picLocks noChangeAspect="1" noChangeArrowheads="1"/>
                      </p:cNvPicPr>
                      <p:nvPr/>
                    </p:nvPicPr>
                    <p:blipFill>
                      <a:blip r:embed="rId7"/>
                      <a:srcRect/>
                      <a:stretch>
                        <a:fillRect/>
                      </a:stretch>
                    </p:blipFill>
                    <p:spPr bwMode="auto">
                      <a:xfrm>
                        <a:off x="4572000" y="3429000"/>
                        <a:ext cx="1108130" cy="716023"/>
                      </a:xfrm>
                      <a:prstGeom prst="rect">
                        <a:avLst/>
                      </a:prstGeom>
                      <a:noFill/>
                      <a:ln>
                        <a:noFill/>
                      </a:ln>
                      <a:extLst/>
                    </p:spPr>
                  </p:pic>
                </p:oleObj>
              </mc:Fallback>
            </mc:AlternateContent>
          </a:graphicData>
        </a:graphic>
      </p:graphicFrame>
      <p:sp>
        <p:nvSpPr>
          <p:cNvPr id="18" name="Text Box 7" descr="Blue tissue paper"/>
          <p:cNvSpPr txBox="1">
            <a:spLocks noChangeArrowheads="1"/>
          </p:cNvSpPr>
          <p:nvPr/>
        </p:nvSpPr>
        <p:spPr bwMode="auto">
          <a:xfrm>
            <a:off x="1981200" y="4276725"/>
            <a:ext cx="6934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as in equation (3).</a:t>
            </a:r>
            <a:endParaRPr lang="en-US" sz="2000" b="1" i="1" dirty="0" smtClean="0">
              <a:latin typeface="Times New Roman" panose="02020603050405020304" pitchFamily="18" charset="0"/>
              <a:cs typeface="Times New Roman" panose="02020603050405020304" pitchFamily="18" charset="0"/>
            </a:endParaRPr>
          </a:p>
        </p:txBody>
      </p:sp>
      <p:sp>
        <p:nvSpPr>
          <p:cNvPr id="20" name="Text Box 7" descr="Blue tissue paper"/>
          <p:cNvSpPr txBox="1">
            <a:spLocks noChangeArrowheads="1"/>
          </p:cNvSpPr>
          <p:nvPr/>
        </p:nvSpPr>
        <p:spPr bwMode="auto">
          <a:xfrm>
            <a:off x="381000" y="5038725"/>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1600200" indent="-1600200">
              <a:spcBef>
                <a:spcPct val="50000"/>
              </a:spcBef>
              <a:defRPr/>
            </a:pPr>
            <a:r>
              <a:rPr lang="en-US" sz="2000" b="1" dirty="0" smtClean="0">
                <a:latin typeface="Times New Roman" panose="02020603050405020304" pitchFamily="18" charset="0"/>
                <a:cs typeface="Times New Roman" panose="02020603050405020304" pitchFamily="18" charset="0"/>
              </a:rPr>
              <a:t>Step 4</a:t>
            </a:r>
            <a:r>
              <a:rPr lang="en-US" sz="2000" dirty="0" smtClean="0">
                <a:latin typeface="Times New Roman" panose="02020603050405020304" pitchFamily="18" charset="0"/>
                <a:cs typeface="Times New Roman" panose="02020603050405020304" pitchFamily="18" charset="0"/>
              </a:rPr>
              <a:t>	Integrate to get rid of the derivative, and then solve for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endParaRPr lang="en-US" sz="2000" b="1" i="1" dirty="0" smtClean="0">
              <a:latin typeface="Times New Roman" panose="02020603050405020304" pitchFamily="18" charset="0"/>
              <a:cs typeface="Times New Roman" panose="02020603050405020304" pitchFamily="18" charset="0"/>
            </a:endParaRPr>
          </a:p>
        </p:txBody>
      </p:sp>
      <p:sp>
        <p:nvSpPr>
          <p:cNvPr id="11"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P spid="17" grpId="0"/>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A First-Order Differential </a:t>
            </a:r>
            <a:r>
              <a:rPr lang="en-US" sz="3200" dirty="0" smtClean="0">
                <a:latin typeface="Bookman Old Style" panose="02050604050505020204" pitchFamily="18" charset="0"/>
                <a:cs typeface="Verdana" charset="0"/>
              </a:rPr>
              <a:t>Equation (1 </a:t>
            </a:r>
            <a:r>
              <a:rPr lang="en-US" sz="3200" dirty="0">
                <a:latin typeface="Bookman Old Style" panose="02050604050505020204" pitchFamily="18" charset="0"/>
                <a:cs typeface="Verdana" charset="0"/>
              </a:rPr>
              <a:t>of 3)</a:t>
            </a:r>
          </a:p>
        </p:txBody>
      </p:sp>
      <p:sp>
        <p:nvSpPr>
          <p:cNvPr id="509956" name="Text Box 4" descr="Blue tissue paper"/>
          <p:cNvSpPr txBox="1">
            <a:spLocks noChangeArrowheads="1"/>
          </p:cNvSpPr>
          <p:nvPr/>
        </p:nvSpPr>
        <p:spPr bwMode="auto">
          <a:xfrm>
            <a:off x="152400" y="1157288"/>
            <a:ext cx="1676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9906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Solve</a:t>
            </a:r>
          </a:p>
        </p:txBody>
      </p:sp>
      <p:sp>
        <p:nvSpPr>
          <p:cNvPr id="509993" name="Text Box 41" descr="Blue tissue paper"/>
          <p:cNvSpPr txBox="1">
            <a:spLocks noChangeArrowheads="1"/>
          </p:cNvSpPr>
          <p:nvPr/>
        </p:nvSpPr>
        <p:spPr bwMode="auto">
          <a:xfrm>
            <a:off x="609600" y="27130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(1) Multiply by 3</a:t>
            </a:r>
            <a:r>
              <a:rPr lang="en-US" sz="2000" i="1" dirty="0" smtClean="0">
                <a:latin typeface="Times New Roman" panose="02020603050405020304" pitchFamily="18" charset="0"/>
                <a:cs typeface="Times New Roman" panose="02020603050405020304" pitchFamily="18" charset="0"/>
              </a:rPr>
              <a:t>t</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p>
        </p:txBody>
      </p:sp>
      <p:graphicFrame>
        <p:nvGraphicFramePr>
          <p:cNvPr id="33798" name="Object 1"/>
          <p:cNvGraphicFramePr>
            <a:graphicFrameLocks noChangeAspect="1"/>
          </p:cNvGraphicFramePr>
          <p:nvPr>
            <p:extLst>
              <p:ext uri="{D42A27DB-BD31-4B8C-83A1-F6EECF244321}">
                <p14:modId xmlns:p14="http://schemas.microsoft.com/office/powerpoint/2010/main" val="3717678898"/>
              </p:ext>
            </p:extLst>
          </p:nvPr>
        </p:nvGraphicFramePr>
        <p:xfrm>
          <a:off x="1524000" y="1409700"/>
          <a:ext cx="2019300" cy="647700"/>
        </p:xfrm>
        <a:graphic>
          <a:graphicData uri="http://schemas.openxmlformats.org/presentationml/2006/ole">
            <mc:AlternateContent xmlns:mc="http://schemas.openxmlformats.org/markup-compatibility/2006">
              <mc:Choice xmlns:v="urn:schemas-microsoft-com:vml" Requires="v">
                <p:oleObj spid="_x0000_s34408" name="Equation" r:id="rId4" imgW="2019300" imgH="647700" progId="Equation.DSMT4">
                  <p:embed/>
                </p:oleObj>
              </mc:Choice>
              <mc:Fallback>
                <p:oleObj name="Equation" r:id="rId4" imgW="2019300" imgH="647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09700"/>
                        <a:ext cx="2019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17748256"/>
              </p:ext>
            </p:extLst>
          </p:nvPr>
        </p:nvGraphicFramePr>
        <p:xfrm>
          <a:off x="3352800" y="2743200"/>
          <a:ext cx="1511300" cy="368300"/>
        </p:xfrm>
        <a:graphic>
          <a:graphicData uri="http://schemas.openxmlformats.org/presentationml/2006/ole">
            <mc:AlternateContent xmlns:mc="http://schemas.openxmlformats.org/markup-compatibility/2006">
              <mc:Choice xmlns:v="urn:schemas-microsoft-com:vml" Requires="v">
                <p:oleObj spid="_x0000_s34409" name="Equation" r:id="rId6" imgW="1511300" imgH="368300" progId="Equation.DSMT4">
                  <p:embed/>
                </p:oleObj>
              </mc:Choice>
              <mc:Fallback>
                <p:oleObj name="Equation" r:id="rId6" imgW="1511300" imgH="3683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7432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1087438" y="3181350"/>
            <a:ext cx="17526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Hence,</a:t>
            </a:r>
          </a:p>
        </p:txBody>
      </p:sp>
      <p:graphicFrame>
        <p:nvGraphicFramePr>
          <p:cNvPr id="20" name="Object 19"/>
          <p:cNvGraphicFramePr>
            <a:graphicFrameLocks noChangeAspect="1"/>
          </p:cNvGraphicFramePr>
          <p:nvPr>
            <p:extLst>
              <p:ext uri="{D42A27DB-BD31-4B8C-83A1-F6EECF244321}">
                <p14:modId xmlns:p14="http://schemas.microsoft.com/office/powerpoint/2010/main" val="4237791046"/>
              </p:ext>
            </p:extLst>
          </p:nvPr>
        </p:nvGraphicFramePr>
        <p:xfrm>
          <a:off x="2108200" y="3200400"/>
          <a:ext cx="1028700" cy="381000"/>
        </p:xfrm>
        <a:graphic>
          <a:graphicData uri="http://schemas.openxmlformats.org/presentationml/2006/ole">
            <mc:AlternateContent xmlns:mc="http://schemas.openxmlformats.org/markup-compatibility/2006">
              <mc:Choice xmlns:v="urn:schemas-microsoft-com:vml" Requires="v">
                <p:oleObj spid="_x0000_s34410" name="Equation" r:id="rId8" imgW="1028700" imgH="381000" progId="Equation.DSMT4">
                  <p:embed/>
                </p:oleObj>
              </mc:Choice>
              <mc:Fallback>
                <p:oleObj name="Equation" r:id="rId8" imgW="1028700" imgH="3810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8200" y="3200400"/>
                        <a:ext cx="1028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41" descr="Blue tissue paper"/>
          <p:cNvSpPr txBox="1">
            <a:spLocks noChangeArrowheads="1"/>
          </p:cNvSpPr>
          <p:nvPr/>
        </p:nvSpPr>
        <p:spPr bwMode="auto">
          <a:xfrm>
            <a:off x="609600" y="3781425"/>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(2) An antiderivative of </a:t>
            </a:r>
            <a:r>
              <a:rPr lang="en-US" sz="2000" i="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is:</a:t>
            </a:r>
          </a:p>
        </p:txBody>
      </p:sp>
      <p:graphicFrame>
        <p:nvGraphicFramePr>
          <p:cNvPr id="22" name="Object 21"/>
          <p:cNvGraphicFramePr>
            <a:graphicFrameLocks noChangeAspect="1"/>
          </p:cNvGraphicFramePr>
          <p:nvPr>
            <p:extLst>
              <p:ext uri="{D42A27DB-BD31-4B8C-83A1-F6EECF244321}">
                <p14:modId xmlns:p14="http://schemas.microsoft.com/office/powerpoint/2010/main" val="718431100"/>
              </p:ext>
            </p:extLst>
          </p:nvPr>
        </p:nvGraphicFramePr>
        <p:xfrm>
          <a:off x="4591050" y="3798888"/>
          <a:ext cx="2870200" cy="457200"/>
        </p:xfrm>
        <a:graphic>
          <a:graphicData uri="http://schemas.openxmlformats.org/presentationml/2006/ole">
            <mc:AlternateContent xmlns:mc="http://schemas.openxmlformats.org/markup-compatibility/2006">
              <mc:Choice xmlns:v="urn:schemas-microsoft-com:vml" Requires="v">
                <p:oleObj spid="_x0000_s34411" name="Equation" r:id="rId10" imgW="2869920" imgH="457200" progId="Equation.DSMT4">
                  <p:embed/>
                </p:oleObj>
              </mc:Choice>
              <mc:Fallback>
                <p:oleObj name="Equation" r:id="rId10" imgW="2869920" imgH="457200" progId="Equation.DSMT4">
                  <p:embed/>
                  <p:pic>
                    <p:nvPicPr>
                      <p:cNvPr id="0" name="Object 21"/>
                      <p:cNvPicPr>
                        <a:picLocks noChangeAspect="1" noChangeArrowheads="1"/>
                      </p:cNvPicPr>
                      <p:nvPr/>
                    </p:nvPicPr>
                    <p:blipFill>
                      <a:blip r:embed="rId11"/>
                      <a:srcRect/>
                      <a:stretch>
                        <a:fillRect/>
                      </a:stretch>
                    </p:blipFill>
                    <p:spPr bwMode="auto">
                      <a:xfrm>
                        <a:off x="4591050" y="3798888"/>
                        <a:ext cx="287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1" descr="Blue tissue paper"/>
          <p:cNvSpPr txBox="1">
            <a:spLocks noChangeArrowheads="1"/>
          </p:cNvSpPr>
          <p:nvPr/>
        </p:nvSpPr>
        <p:spPr bwMode="auto">
          <a:xfrm>
            <a:off x="1087438" y="4324350"/>
            <a:ext cx="3429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Integrating factor is</a:t>
            </a:r>
          </a:p>
        </p:txBody>
      </p:sp>
      <p:graphicFrame>
        <p:nvGraphicFramePr>
          <p:cNvPr id="24" name="Object 23"/>
          <p:cNvGraphicFramePr>
            <a:graphicFrameLocks noChangeAspect="1"/>
          </p:cNvGraphicFramePr>
          <p:nvPr>
            <p:extLst>
              <p:ext uri="{D42A27DB-BD31-4B8C-83A1-F6EECF244321}">
                <p14:modId xmlns:p14="http://schemas.microsoft.com/office/powerpoint/2010/main" val="4256116847"/>
              </p:ext>
            </p:extLst>
          </p:nvPr>
        </p:nvGraphicFramePr>
        <p:xfrm>
          <a:off x="3810000" y="4324350"/>
          <a:ext cx="901700" cy="330200"/>
        </p:xfrm>
        <a:graphic>
          <a:graphicData uri="http://schemas.openxmlformats.org/presentationml/2006/ole">
            <mc:AlternateContent xmlns:mc="http://schemas.openxmlformats.org/markup-compatibility/2006">
              <mc:Choice xmlns:v="urn:schemas-microsoft-com:vml" Requires="v">
                <p:oleObj spid="_x0000_s34412" name="Equation" r:id="rId12" imgW="901700" imgH="330200" progId="Equation.DSMT4">
                  <p:embed/>
                </p:oleObj>
              </mc:Choice>
              <mc:Fallback>
                <p:oleObj name="Equation" r:id="rId12" imgW="901700" imgH="3302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4324350"/>
                        <a:ext cx="901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609600" y="49530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(3) Multiply both sides by    :</a:t>
            </a:r>
          </a:p>
        </p:txBody>
      </p:sp>
      <p:graphicFrame>
        <p:nvGraphicFramePr>
          <p:cNvPr id="26" name="Object 25"/>
          <p:cNvGraphicFramePr>
            <a:graphicFrameLocks noChangeAspect="1"/>
          </p:cNvGraphicFramePr>
          <p:nvPr>
            <p:extLst>
              <p:ext uri="{D42A27DB-BD31-4B8C-83A1-F6EECF244321}">
                <p14:modId xmlns:p14="http://schemas.microsoft.com/office/powerpoint/2010/main" val="2271217308"/>
              </p:ext>
            </p:extLst>
          </p:nvPr>
        </p:nvGraphicFramePr>
        <p:xfrm>
          <a:off x="4038600" y="4927600"/>
          <a:ext cx="266700" cy="330200"/>
        </p:xfrm>
        <a:graphic>
          <a:graphicData uri="http://schemas.openxmlformats.org/presentationml/2006/ole">
            <mc:AlternateContent xmlns:mc="http://schemas.openxmlformats.org/markup-compatibility/2006">
              <mc:Choice xmlns:v="urn:schemas-microsoft-com:vml" Requires="v">
                <p:oleObj spid="_x0000_s34413" name="Equation" r:id="rId14" imgW="266700" imgH="330200" progId="Equation.DSMT4">
                  <p:embed/>
                </p:oleObj>
              </mc:Choice>
              <mc:Fallback>
                <p:oleObj name="Equation" r:id="rId14" imgW="266700" imgH="3302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4927600"/>
                        <a:ext cx="266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37571744"/>
              </p:ext>
            </p:extLst>
          </p:nvPr>
        </p:nvGraphicFramePr>
        <p:xfrm>
          <a:off x="4711700" y="4965700"/>
          <a:ext cx="2209800" cy="393700"/>
        </p:xfrm>
        <a:graphic>
          <a:graphicData uri="http://schemas.openxmlformats.org/presentationml/2006/ole">
            <mc:AlternateContent xmlns:mc="http://schemas.openxmlformats.org/markup-compatibility/2006">
              <mc:Choice xmlns:v="urn:schemas-microsoft-com:vml" Requires="v">
                <p:oleObj spid="_x0000_s34414" name="Equation" r:id="rId16" imgW="2209800" imgH="393700" progId="Equation.DSMT4">
                  <p:embed/>
                </p:oleObj>
              </mc:Choice>
              <mc:Fallback>
                <p:oleObj name="Equation" r:id="rId16" imgW="2209800" imgH="393700" progId="Equation.DSMT4">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1700" y="4965700"/>
                        <a:ext cx="2209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58030508"/>
              </p:ext>
            </p:extLst>
          </p:nvPr>
        </p:nvGraphicFramePr>
        <p:xfrm>
          <a:off x="5184775" y="5461000"/>
          <a:ext cx="1739900" cy="635000"/>
        </p:xfrm>
        <a:graphic>
          <a:graphicData uri="http://schemas.openxmlformats.org/presentationml/2006/ole">
            <mc:AlternateContent xmlns:mc="http://schemas.openxmlformats.org/markup-compatibility/2006">
              <mc:Choice xmlns:v="urn:schemas-microsoft-com:vml" Requires="v">
                <p:oleObj spid="_x0000_s34415" name="Equation" r:id="rId18" imgW="1739900" imgH="635000" progId="Equation.DSMT4">
                  <p:embed/>
                </p:oleObj>
              </mc:Choice>
              <mc:Fallback>
                <p:oleObj name="Equation" r:id="rId18" imgW="1739900" imgH="635000" progId="Equation.DSMT4">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5461000"/>
                        <a:ext cx="1739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P spid="18" grpId="0"/>
      <p:bldP spid="21"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A First-Order Differential </a:t>
            </a:r>
            <a:r>
              <a:rPr lang="en-US" sz="3200" dirty="0" smtClean="0">
                <a:latin typeface="Bookman Old Style" panose="02050604050505020204" pitchFamily="18" charset="0"/>
                <a:cs typeface="Verdana" charset="0"/>
              </a:rPr>
              <a:t>Equation (2 </a:t>
            </a:r>
            <a:r>
              <a:rPr lang="en-US" sz="3200" dirty="0">
                <a:latin typeface="Bookman Old Style" panose="02050604050505020204" pitchFamily="18" charset="0"/>
                <a:cs typeface="Verdana" charset="0"/>
              </a:rPr>
              <a:t>of 3)</a:t>
            </a:r>
          </a:p>
        </p:txBody>
      </p:sp>
      <p:sp>
        <p:nvSpPr>
          <p:cNvPr id="509957" name="Text Box 5" descr="Blue tissue paper"/>
          <p:cNvSpPr txBox="1">
            <a:spLocks noChangeArrowheads="1"/>
          </p:cNvSpPr>
          <p:nvPr/>
        </p:nvSpPr>
        <p:spPr bwMode="auto">
          <a:xfrm>
            <a:off x="152400" y="13716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609600" y="18748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(4) Integrate both sides: </a:t>
            </a:r>
          </a:p>
        </p:txBody>
      </p:sp>
      <p:graphicFrame>
        <p:nvGraphicFramePr>
          <p:cNvPr id="17" name="Object 16"/>
          <p:cNvGraphicFramePr>
            <a:graphicFrameLocks noChangeAspect="1"/>
          </p:cNvGraphicFramePr>
          <p:nvPr>
            <p:extLst>
              <p:ext uri="{D42A27DB-BD31-4B8C-83A1-F6EECF244321}">
                <p14:modId xmlns:p14="http://schemas.microsoft.com/office/powerpoint/2010/main" val="51832169"/>
              </p:ext>
            </p:extLst>
          </p:nvPr>
        </p:nvGraphicFramePr>
        <p:xfrm>
          <a:off x="4464050" y="1860550"/>
          <a:ext cx="1727200" cy="457200"/>
        </p:xfrm>
        <a:graphic>
          <a:graphicData uri="http://schemas.openxmlformats.org/presentationml/2006/ole">
            <mc:AlternateContent xmlns:mc="http://schemas.openxmlformats.org/markup-compatibility/2006">
              <mc:Choice xmlns:v="urn:schemas-microsoft-com:vml" Requires="v">
                <p:oleObj spid="_x0000_s35576" name="Equation" r:id="rId4" imgW="1727200" imgH="457200" progId="Equation.DSMT4">
                  <p:embed/>
                </p:oleObj>
              </mc:Choice>
              <mc:Fallback>
                <p:oleObj name="Equation" r:id="rId4" imgW="1727200" imgH="457200" progId="Equation.DSMT4">
                  <p:embed/>
                  <p:pic>
                    <p:nvPicPr>
                      <p:cNvPr id="0" name="Object 16"/>
                      <p:cNvPicPr>
                        <a:picLocks noChangeAspect="1" noChangeArrowheads="1"/>
                      </p:cNvPicPr>
                      <p:nvPr/>
                    </p:nvPicPr>
                    <p:blipFill>
                      <a:blip r:embed="rId5"/>
                      <a:srcRect/>
                      <a:stretch>
                        <a:fillRect/>
                      </a:stretch>
                    </p:blipFill>
                    <p:spPr bwMode="auto">
                      <a:xfrm>
                        <a:off x="4464050" y="186055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601966225"/>
              </p:ext>
            </p:extLst>
          </p:nvPr>
        </p:nvGraphicFramePr>
        <p:xfrm>
          <a:off x="4465638" y="4337050"/>
          <a:ext cx="1422400" cy="393700"/>
        </p:xfrm>
        <a:graphic>
          <a:graphicData uri="http://schemas.openxmlformats.org/presentationml/2006/ole">
            <mc:AlternateContent xmlns:mc="http://schemas.openxmlformats.org/markup-compatibility/2006">
              <mc:Choice xmlns:v="urn:schemas-microsoft-com:vml" Requires="v">
                <p:oleObj spid="_x0000_s35577" name="Equation" r:id="rId6" imgW="1422400" imgH="393700" progId="Equation.DSMT4">
                  <p:embed/>
                </p:oleObj>
              </mc:Choice>
              <mc:Fallback>
                <p:oleObj name="Equation" r:id="rId6" imgW="1422400" imgH="39370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638" y="4337050"/>
                        <a:ext cx="1422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227196762"/>
              </p:ext>
            </p:extLst>
          </p:nvPr>
        </p:nvGraphicFramePr>
        <p:xfrm>
          <a:off x="4703763" y="4832350"/>
          <a:ext cx="1727200" cy="533400"/>
        </p:xfrm>
        <a:graphic>
          <a:graphicData uri="http://schemas.openxmlformats.org/presentationml/2006/ole">
            <mc:AlternateContent xmlns:mc="http://schemas.openxmlformats.org/markup-compatibility/2006">
              <mc:Choice xmlns:v="urn:schemas-microsoft-com:vml" Requires="v">
                <p:oleObj spid="_x0000_s35578" name="Equation" r:id="rId8" imgW="1727200" imgH="533400" progId="Equation.DSMT4">
                  <p:embed/>
                </p:oleObj>
              </mc:Choice>
              <mc:Fallback>
                <p:oleObj name="Equation" r:id="rId8" imgW="1727200" imgH="533400" progId="Equation.DSMT4">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3763" y="4832350"/>
                        <a:ext cx="172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77718087"/>
              </p:ext>
            </p:extLst>
          </p:nvPr>
        </p:nvGraphicFramePr>
        <p:xfrm>
          <a:off x="4714875" y="5397500"/>
          <a:ext cx="1244600" cy="393700"/>
        </p:xfrm>
        <a:graphic>
          <a:graphicData uri="http://schemas.openxmlformats.org/presentationml/2006/ole">
            <mc:AlternateContent xmlns:mc="http://schemas.openxmlformats.org/markup-compatibility/2006">
              <mc:Choice xmlns:v="urn:schemas-microsoft-com:vml" Requires="v">
                <p:oleObj spid="_x0000_s35579" name="Equation" r:id="rId10" imgW="1244600" imgH="393700" progId="Equation.DSMT4">
                  <p:embed/>
                </p:oleObj>
              </mc:Choice>
              <mc:Fallback>
                <p:oleObj name="Equation" r:id="rId10" imgW="1244600" imgH="3937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4875" y="5397500"/>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31438530"/>
              </p:ext>
            </p:extLst>
          </p:nvPr>
        </p:nvGraphicFramePr>
        <p:xfrm>
          <a:off x="7013575" y="1905000"/>
          <a:ext cx="558800" cy="304800"/>
        </p:xfrm>
        <a:graphic>
          <a:graphicData uri="http://schemas.openxmlformats.org/presentationml/2006/ole">
            <mc:AlternateContent xmlns:mc="http://schemas.openxmlformats.org/markup-compatibility/2006">
              <mc:Choice xmlns:v="urn:schemas-microsoft-com:vml" Requires="v">
                <p:oleObj spid="_x0000_s35580" name="Equation" r:id="rId12" imgW="558800" imgH="304800" progId="Equation.DSMT4">
                  <p:embed/>
                </p:oleObj>
              </mc:Choice>
              <mc:Fallback>
                <p:oleObj name="Equation" r:id="rId12" imgW="558800" imgH="3048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3575" y="19050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nvGraphicFramePr>
        <p:xfrm>
          <a:off x="6867525" y="2362200"/>
          <a:ext cx="1041400" cy="304800"/>
        </p:xfrm>
        <a:graphic>
          <a:graphicData uri="http://schemas.openxmlformats.org/presentationml/2006/ole">
            <mc:AlternateContent xmlns:mc="http://schemas.openxmlformats.org/markup-compatibility/2006">
              <mc:Choice xmlns:v="urn:schemas-microsoft-com:vml" Requires="v">
                <p:oleObj spid="_x0000_s35581" name="Equation" r:id="rId14" imgW="1041400" imgH="304800" progId="Equation.DSMT4">
                  <p:embed/>
                </p:oleObj>
              </mc:Choice>
              <mc:Fallback>
                <p:oleObj name="Equation" r:id="rId14" imgW="1041400" imgH="304800" progId="Equation.DSMT4">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7525" y="2362200"/>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767825357"/>
              </p:ext>
            </p:extLst>
          </p:nvPr>
        </p:nvGraphicFramePr>
        <p:xfrm>
          <a:off x="4465638" y="2667000"/>
          <a:ext cx="1752600" cy="457200"/>
        </p:xfrm>
        <a:graphic>
          <a:graphicData uri="http://schemas.openxmlformats.org/presentationml/2006/ole">
            <mc:AlternateContent xmlns:mc="http://schemas.openxmlformats.org/markup-compatibility/2006">
              <mc:Choice xmlns:v="urn:schemas-microsoft-com:vml" Requires="v">
                <p:oleObj spid="_x0000_s35582" name="Equation" r:id="rId16" imgW="1752600" imgH="457200" progId="Equation.DSMT4">
                  <p:embed/>
                </p:oleObj>
              </mc:Choice>
              <mc:Fallback>
                <p:oleObj name="Equation" r:id="rId16" imgW="1752600" imgH="4572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5638" y="2667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821590974"/>
              </p:ext>
            </p:extLst>
          </p:nvPr>
        </p:nvGraphicFramePr>
        <p:xfrm>
          <a:off x="4452938" y="3232150"/>
          <a:ext cx="1130300" cy="393700"/>
        </p:xfrm>
        <a:graphic>
          <a:graphicData uri="http://schemas.openxmlformats.org/presentationml/2006/ole">
            <mc:AlternateContent xmlns:mc="http://schemas.openxmlformats.org/markup-compatibility/2006">
              <mc:Choice xmlns:v="urn:schemas-microsoft-com:vml" Requires="v">
                <p:oleObj spid="_x0000_s35583" name="Equation" r:id="rId18" imgW="1130300" imgH="393700" progId="Equation.DSMT4">
                  <p:embed/>
                </p:oleObj>
              </mc:Choice>
              <mc:Fallback>
                <p:oleObj name="Equation" r:id="rId18" imgW="1130300" imgH="393700" progId="Equation.DSMT4">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2938" y="3232150"/>
                        <a:ext cx="1130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356754674"/>
              </p:ext>
            </p:extLst>
          </p:nvPr>
        </p:nvGraphicFramePr>
        <p:xfrm>
          <a:off x="4438650" y="3810000"/>
          <a:ext cx="1397000" cy="393700"/>
        </p:xfrm>
        <a:graphic>
          <a:graphicData uri="http://schemas.openxmlformats.org/presentationml/2006/ole">
            <mc:AlternateContent xmlns:mc="http://schemas.openxmlformats.org/markup-compatibility/2006">
              <mc:Choice xmlns:v="urn:schemas-microsoft-com:vml" Requires="v">
                <p:oleObj spid="_x0000_s35584" name="Equation" r:id="rId20" imgW="1397000" imgH="393700" progId="Equation.DSMT4">
                  <p:embed/>
                </p:oleObj>
              </mc:Choice>
              <mc:Fallback>
                <p:oleObj name="Equation" r:id="rId20" imgW="1397000" imgH="393700" progId="Equation.DSMT4">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38650" y="3810000"/>
                        <a:ext cx="1397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620480084"/>
              </p:ext>
            </p:extLst>
          </p:nvPr>
        </p:nvGraphicFramePr>
        <p:xfrm>
          <a:off x="6964363" y="3846513"/>
          <a:ext cx="558800" cy="304800"/>
        </p:xfrm>
        <a:graphic>
          <a:graphicData uri="http://schemas.openxmlformats.org/presentationml/2006/ole">
            <mc:AlternateContent xmlns:mc="http://schemas.openxmlformats.org/markup-compatibility/2006">
              <mc:Choice xmlns:v="urn:schemas-microsoft-com:vml" Requires="v">
                <p:oleObj spid="_x0000_s35585" name="Equation" r:id="rId22" imgW="558800" imgH="304800" progId="Equation.DSMT4">
                  <p:embed/>
                </p:oleObj>
              </mc:Choice>
              <mc:Fallback>
                <p:oleObj name="Equation" r:id="rId22" imgW="558800" imgH="304800" progId="Equation.DSMT4">
                  <p:embed/>
                  <p:pic>
                    <p:nvPicPr>
                      <p:cNvPr id="0" name="Object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4363" y="3846513"/>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41" descr="Blue tissue paper"/>
          <p:cNvSpPr txBox="1">
            <a:spLocks noChangeArrowheads="1"/>
          </p:cNvSpPr>
          <p:nvPr/>
        </p:nvSpPr>
        <p:spPr bwMode="auto">
          <a:xfrm>
            <a:off x="457200" y="5867400"/>
            <a:ext cx="6400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solution curves for various values of </a:t>
            </a:r>
            <a:r>
              <a:rPr lang="en-US" sz="2000" i="1"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are:</a:t>
            </a:r>
          </a:p>
        </p:txBody>
      </p:sp>
      <p:sp>
        <p:nvSpPr>
          <p:cNvPr id="1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A First-Order Differential </a:t>
            </a:r>
            <a:r>
              <a:rPr lang="en-US" sz="3200" dirty="0" smtClean="0">
                <a:latin typeface="Bookman Old Style" panose="02050604050505020204" pitchFamily="18" charset="0"/>
                <a:cs typeface="Verdana" charset="0"/>
              </a:rPr>
              <a:t>Equation (3 </a:t>
            </a:r>
            <a:r>
              <a:rPr lang="en-US" sz="3200" dirty="0">
                <a:latin typeface="Bookman Old Style" panose="02050604050505020204" pitchFamily="18" charset="0"/>
                <a:cs typeface="Verdana" charset="0"/>
              </a:rPr>
              <a:t>of 3)</a:t>
            </a:r>
          </a:p>
        </p:txBody>
      </p:sp>
      <p:sp>
        <p:nvSpPr>
          <p:cNvPr id="509957" name="Text Box 5" descr="Blue tissue paper"/>
          <p:cNvSpPr txBox="1">
            <a:spLocks noChangeArrowheads="1"/>
          </p:cNvSpPr>
          <p:nvPr/>
        </p:nvSpPr>
        <p:spPr bwMode="auto">
          <a:xfrm>
            <a:off x="152400" y="13716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609600" y="2286000"/>
            <a:ext cx="3505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The solution curves for various values of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are:</a:t>
            </a:r>
          </a:p>
        </p:txBody>
      </p:sp>
      <p:graphicFrame>
        <p:nvGraphicFramePr>
          <p:cNvPr id="35844" name="Object 29"/>
          <p:cNvGraphicFramePr>
            <a:graphicFrameLocks noChangeAspect="1"/>
          </p:cNvGraphicFramePr>
          <p:nvPr>
            <p:extLst>
              <p:ext uri="{D42A27DB-BD31-4B8C-83A1-F6EECF244321}">
                <p14:modId xmlns:p14="http://schemas.microsoft.com/office/powerpoint/2010/main" val="1925169899"/>
              </p:ext>
            </p:extLst>
          </p:nvPr>
        </p:nvGraphicFramePr>
        <p:xfrm>
          <a:off x="3784600" y="1752600"/>
          <a:ext cx="1244600" cy="393700"/>
        </p:xfrm>
        <a:graphic>
          <a:graphicData uri="http://schemas.openxmlformats.org/presentationml/2006/ole">
            <mc:AlternateContent xmlns:mc="http://schemas.openxmlformats.org/markup-compatibility/2006">
              <mc:Choice xmlns:v="urn:schemas-microsoft-com:vml" Requires="v">
                <p:oleObj spid="_x0000_s35926" name="Equation" r:id="rId4" imgW="1244600" imgH="393700" progId="Equation.DSMT4">
                  <p:embed/>
                </p:oleObj>
              </mc:Choice>
              <mc:Fallback>
                <p:oleObj name="Equation" r:id="rId4" imgW="1244600" imgH="39370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752600"/>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1" descr="Screen Shot 2017-02-28 at 6.19.15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86000"/>
            <a:ext cx="3657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1" descr="Blue tissue paper"/>
          <p:cNvSpPr txBox="1">
            <a:spLocks noChangeArrowheads="1"/>
          </p:cNvSpPr>
          <p:nvPr/>
        </p:nvSpPr>
        <p:spPr bwMode="auto">
          <a:xfrm>
            <a:off x="609600" y="3556000"/>
            <a:ext cx="35052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Note the constant solution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4, which corresponds to </a:t>
            </a:r>
            <a:r>
              <a:rPr lang="en-US" sz="2000" i="1" dirty="0" smtClean="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36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10.1</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Verdana"/>
            </a:endParaRPr>
          </a:p>
          <a:p>
            <a:pPr marL="342900" indent="-342900">
              <a:defRPr/>
            </a:pPr>
            <a:r>
              <a:rPr lang="en-US" sz="3200" b="1" dirty="0">
                <a:latin typeface="+mj-lt"/>
                <a:cs typeface="Times New Roman" panose="02020603050405020304" pitchFamily="18" charset="0"/>
              </a:rPr>
              <a:t>Solutions of Differential Equations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ext Box 41" descr="Blue tissue paper"/>
          <p:cNvSpPr txBox="1">
            <a:spLocks noChangeArrowheads="1"/>
          </p:cNvSpPr>
          <p:nvPr/>
        </p:nvSpPr>
        <p:spPr bwMode="auto">
          <a:xfrm>
            <a:off x="609600" y="3781425"/>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(2) An antiderivative of     </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is:</a:t>
            </a:r>
          </a:p>
        </p:txBody>
      </p:sp>
      <p:sp>
        <p:nvSpPr>
          <p:cNvPr id="3686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Initial-Value Problem (1 of 3)</a:t>
            </a:r>
          </a:p>
        </p:txBody>
      </p:sp>
      <p:sp>
        <p:nvSpPr>
          <p:cNvPr id="509956" name="Text Box 4" descr="Blue tissue paper"/>
          <p:cNvSpPr txBox="1">
            <a:spLocks noChangeArrowheads="1"/>
          </p:cNvSpPr>
          <p:nvPr/>
        </p:nvSpPr>
        <p:spPr bwMode="auto">
          <a:xfrm>
            <a:off x="152400" y="1157288"/>
            <a:ext cx="1524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51054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Solve the initial-value problem</a:t>
            </a:r>
          </a:p>
        </p:txBody>
      </p:sp>
      <p:sp>
        <p:nvSpPr>
          <p:cNvPr id="509993" name="Text Box 41" descr="Blue tissue paper"/>
          <p:cNvSpPr txBox="1">
            <a:spLocks noChangeArrowheads="1"/>
          </p:cNvSpPr>
          <p:nvPr/>
        </p:nvSpPr>
        <p:spPr bwMode="auto">
          <a:xfrm>
            <a:off x="609600" y="27130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(1) Divide by </a:t>
            </a:r>
            <a:r>
              <a:rPr lang="en-US" sz="2000" i="1" dirty="0" smtClean="0">
                <a:latin typeface="Times New Roman" panose="02020603050405020304" pitchFamily="18" charset="0"/>
                <a:cs typeface="Times New Roman" panose="02020603050405020304" pitchFamily="18" charset="0"/>
              </a:rPr>
              <a:t>t</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p>
        </p:txBody>
      </p:sp>
      <p:graphicFrame>
        <p:nvGraphicFramePr>
          <p:cNvPr id="36870" name="Object 1"/>
          <p:cNvGraphicFramePr>
            <a:graphicFrameLocks noChangeAspect="1"/>
          </p:cNvGraphicFramePr>
          <p:nvPr>
            <p:extLst>
              <p:ext uri="{D42A27DB-BD31-4B8C-83A1-F6EECF244321}">
                <p14:modId xmlns:p14="http://schemas.microsoft.com/office/powerpoint/2010/main" val="3963100321"/>
              </p:ext>
            </p:extLst>
          </p:nvPr>
        </p:nvGraphicFramePr>
        <p:xfrm>
          <a:off x="4724400" y="1541463"/>
          <a:ext cx="2819400" cy="381000"/>
        </p:xfrm>
        <a:graphic>
          <a:graphicData uri="http://schemas.openxmlformats.org/presentationml/2006/ole">
            <mc:AlternateContent xmlns:mc="http://schemas.openxmlformats.org/markup-compatibility/2006">
              <mc:Choice xmlns:v="urn:schemas-microsoft-com:vml" Requires="v">
                <p:oleObj spid="_x0000_s37403" name="Equation" r:id="rId4" imgW="2819400" imgH="381000" progId="Equation.DSMT4">
                  <p:embed/>
                </p:oleObj>
              </mc:Choice>
              <mc:Fallback>
                <p:oleObj name="Equation" r:id="rId4" imgW="2819400" imgH="381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541463"/>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8492667"/>
              </p:ext>
            </p:extLst>
          </p:nvPr>
        </p:nvGraphicFramePr>
        <p:xfrm>
          <a:off x="3505200" y="2603500"/>
          <a:ext cx="1206500" cy="647700"/>
        </p:xfrm>
        <a:graphic>
          <a:graphicData uri="http://schemas.openxmlformats.org/presentationml/2006/ole">
            <mc:AlternateContent xmlns:mc="http://schemas.openxmlformats.org/markup-compatibility/2006">
              <mc:Choice xmlns:v="urn:schemas-microsoft-com:vml" Requires="v">
                <p:oleObj spid="_x0000_s37404" name="Equation" r:id="rId6" imgW="1206500" imgH="647700" progId="Equation.DSMT4">
                  <p:embed/>
                </p:oleObj>
              </mc:Choice>
              <mc:Fallback>
                <p:oleObj name="Equation" r:id="rId6" imgW="1206500" imgH="6477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603500"/>
                        <a:ext cx="1206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80371629"/>
              </p:ext>
            </p:extLst>
          </p:nvPr>
        </p:nvGraphicFramePr>
        <p:xfrm>
          <a:off x="3213100" y="3671687"/>
          <a:ext cx="825500" cy="635000"/>
        </p:xfrm>
        <a:graphic>
          <a:graphicData uri="http://schemas.openxmlformats.org/presentationml/2006/ole">
            <mc:AlternateContent xmlns:mc="http://schemas.openxmlformats.org/markup-compatibility/2006">
              <mc:Choice xmlns:v="urn:schemas-microsoft-com:vml" Requires="v">
                <p:oleObj spid="_x0000_s37405" name="Equation" r:id="rId8" imgW="825500" imgH="635000" progId="Equation.DSMT4">
                  <p:embed/>
                </p:oleObj>
              </mc:Choice>
              <mc:Fallback>
                <p:oleObj name="Equation" r:id="rId8" imgW="825500" imgH="6350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3100" y="3671687"/>
                        <a:ext cx="825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89707897"/>
              </p:ext>
            </p:extLst>
          </p:nvPr>
        </p:nvGraphicFramePr>
        <p:xfrm>
          <a:off x="5257800" y="3709988"/>
          <a:ext cx="1854200" cy="635000"/>
        </p:xfrm>
        <a:graphic>
          <a:graphicData uri="http://schemas.openxmlformats.org/presentationml/2006/ole">
            <mc:AlternateContent xmlns:mc="http://schemas.openxmlformats.org/markup-compatibility/2006">
              <mc:Choice xmlns:v="urn:schemas-microsoft-com:vml" Requires="v">
                <p:oleObj spid="_x0000_s37406" name="Equation" r:id="rId10" imgW="1854200" imgH="635000" progId="Equation.DSMT4">
                  <p:embed/>
                </p:oleObj>
              </mc:Choice>
              <mc:Fallback>
                <p:oleObj name="Equation" r:id="rId10" imgW="1854200" imgH="635000" progId="Equation.DSMT4">
                  <p:embed/>
                  <p:pic>
                    <p:nvPicPr>
                      <p:cNvPr id="0" name="Object 21"/>
                      <p:cNvPicPr>
                        <a:picLocks noChangeAspect="1" noChangeArrowheads="1"/>
                      </p:cNvPicPr>
                      <p:nvPr/>
                    </p:nvPicPr>
                    <p:blipFill>
                      <a:blip r:embed="rId11"/>
                      <a:srcRect/>
                      <a:stretch>
                        <a:fillRect/>
                      </a:stretch>
                    </p:blipFill>
                    <p:spPr bwMode="auto">
                      <a:xfrm>
                        <a:off x="5257800" y="3709988"/>
                        <a:ext cx="1854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1" descr="Blue tissue paper"/>
          <p:cNvSpPr txBox="1">
            <a:spLocks noChangeArrowheads="1"/>
          </p:cNvSpPr>
          <p:nvPr/>
        </p:nvSpPr>
        <p:spPr bwMode="auto">
          <a:xfrm>
            <a:off x="1087438" y="4324350"/>
            <a:ext cx="3429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Integrating factor is</a:t>
            </a:r>
          </a:p>
        </p:txBody>
      </p:sp>
      <p:graphicFrame>
        <p:nvGraphicFramePr>
          <p:cNvPr id="24" name="Object 23"/>
          <p:cNvGraphicFramePr>
            <a:graphicFrameLocks noChangeAspect="1"/>
          </p:cNvGraphicFramePr>
          <p:nvPr>
            <p:extLst>
              <p:ext uri="{D42A27DB-BD31-4B8C-83A1-F6EECF244321}">
                <p14:modId xmlns:p14="http://schemas.microsoft.com/office/powerpoint/2010/main" val="1743988255"/>
              </p:ext>
            </p:extLst>
          </p:nvPr>
        </p:nvGraphicFramePr>
        <p:xfrm>
          <a:off x="3352800" y="4337050"/>
          <a:ext cx="1308100" cy="304800"/>
        </p:xfrm>
        <a:graphic>
          <a:graphicData uri="http://schemas.openxmlformats.org/presentationml/2006/ole">
            <mc:AlternateContent xmlns:mc="http://schemas.openxmlformats.org/markup-compatibility/2006">
              <mc:Choice xmlns:v="urn:schemas-microsoft-com:vml" Requires="v">
                <p:oleObj spid="_x0000_s37407" name="Equation" r:id="rId12" imgW="1308100" imgH="304800" progId="Equation.DSMT4">
                  <p:embed/>
                </p:oleObj>
              </mc:Choice>
              <mc:Fallback>
                <p:oleObj name="Equation" r:id="rId12" imgW="1308100" imgH="3048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4337050"/>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609600" y="49530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(3) Multiply both sides by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p>
        </p:txBody>
      </p:sp>
      <p:graphicFrame>
        <p:nvGraphicFramePr>
          <p:cNvPr id="27" name="Object 26"/>
          <p:cNvGraphicFramePr>
            <a:graphicFrameLocks noChangeAspect="1"/>
          </p:cNvGraphicFramePr>
          <p:nvPr>
            <p:extLst>
              <p:ext uri="{D42A27DB-BD31-4B8C-83A1-F6EECF244321}">
                <p14:modId xmlns:p14="http://schemas.microsoft.com/office/powerpoint/2010/main" val="1769888603"/>
              </p:ext>
            </p:extLst>
          </p:nvPr>
        </p:nvGraphicFramePr>
        <p:xfrm>
          <a:off x="5295900" y="4845050"/>
          <a:ext cx="1041400" cy="635000"/>
        </p:xfrm>
        <a:graphic>
          <a:graphicData uri="http://schemas.openxmlformats.org/presentationml/2006/ole">
            <mc:AlternateContent xmlns:mc="http://schemas.openxmlformats.org/markup-compatibility/2006">
              <mc:Choice xmlns:v="urn:schemas-microsoft-com:vml" Requires="v">
                <p:oleObj spid="_x0000_s37408" name="Equation" r:id="rId14" imgW="1041400" imgH="635000" progId="Equation.DSMT4">
                  <p:embed/>
                </p:oleObj>
              </mc:Choice>
              <mc:Fallback>
                <p:oleObj name="Equation" r:id="rId14" imgW="1041400" imgH="635000" progId="Equation.DSMT4">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5900" y="4845050"/>
                        <a:ext cx="1041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14135006"/>
              </p:ext>
            </p:extLst>
          </p:nvPr>
        </p:nvGraphicFramePr>
        <p:xfrm>
          <a:off x="5248275" y="5537200"/>
          <a:ext cx="1079500" cy="635000"/>
        </p:xfrm>
        <a:graphic>
          <a:graphicData uri="http://schemas.openxmlformats.org/presentationml/2006/ole">
            <mc:AlternateContent xmlns:mc="http://schemas.openxmlformats.org/markup-compatibility/2006">
              <mc:Choice xmlns:v="urn:schemas-microsoft-com:vml" Requires="v">
                <p:oleObj spid="_x0000_s37409" name="Equation" r:id="rId16" imgW="1079500" imgH="635000" progId="Equation.DSMT4">
                  <p:embed/>
                </p:oleObj>
              </mc:Choice>
              <mc:Fallback>
                <p:oleObj name="Equation" r:id="rId16" imgW="1079500" imgH="635000" progId="Equation.DSMT4">
                  <p:embed/>
                  <p:pic>
                    <p:nvPicPr>
                      <p:cNvPr id="0" name="Object 18"/>
                      <p:cNvPicPr>
                        <a:picLocks noChangeAspect="1" noChangeArrowheads="1"/>
                      </p:cNvPicPr>
                      <p:nvPr/>
                    </p:nvPicPr>
                    <p:blipFill>
                      <a:blip r:embed="rId17"/>
                      <a:srcRect/>
                      <a:stretch>
                        <a:fillRect/>
                      </a:stretch>
                    </p:blipFill>
                    <p:spPr bwMode="auto">
                      <a:xfrm>
                        <a:off x="5248275" y="5537200"/>
                        <a:ext cx="1079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09957" grpId="0"/>
      <p:bldP spid="509993" grpId="0"/>
      <p:bldP spid="23"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Initial-Value Problem (2 of 3)</a:t>
            </a:r>
          </a:p>
        </p:txBody>
      </p:sp>
      <p:sp>
        <p:nvSpPr>
          <p:cNvPr id="509957" name="Text Box 5" descr="Blue tissue paper"/>
          <p:cNvSpPr txBox="1">
            <a:spLocks noChangeArrowheads="1"/>
          </p:cNvSpPr>
          <p:nvPr/>
        </p:nvSpPr>
        <p:spPr bwMode="auto">
          <a:xfrm>
            <a:off x="152400" y="13716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609600" y="1874838"/>
            <a:ext cx="3962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(4) Integrate both sides: </a:t>
            </a:r>
          </a:p>
        </p:txBody>
      </p:sp>
      <p:graphicFrame>
        <p:nvGraphicFramePr>
          <p:cNvPr id="17" name="Object 16"/>
          <p:cNvGraphicFramePr>
            <a:graphicFrameLocks noChangeAspect="1"/>
          </p:cNvGraphicFramePr>
          <p:nvPr>
            <p:extLst>
              <p:ext uri="{D42A27DB-BD31-4B8C-83A1-F6EECF244321}">
                <p14:modId xmlns:p14="http://schemas.microsoft.com/office/powerpoint/2010/main" val="2313753102"/>
              </p:ext>
            </p:extLst>
          </p:nvPr>
        </p:nvGraphicFramePr>
        <p:xfrm>
          <a:off x="4781550" y="1771650"/>
          <a:ext cx="1092200" cy="635000"/>
        </p:xfrm>
        <a:graphic>
          <a:graphicData uri="http://schemas.openxmlformats.org/presentationml/2006/ole">
            <mc:AlternateContent xmlns:mc="http://schemas.openxmlformats.org/markup-compatibility/2006">
              <mc:Choice xmlns:v="urn:schemas-microsoft-com:vml" Requires="v">
                <p:oleObj spid="_x0000_s38498" name="Equation" r:id="rId4" imgW="1092200" imgH="635000" progId="Equation.DSMT4">
                  <p:embed/>
                </p:oleObj>
              </mc:Choice>
              <mc:Fallback>
                <p:oleObj name="Equation" r:id="rId4" imgW="1092200" imgH="635000" progId="Equation.DSMT4">
                  <p:embed/>
                  <p:pic>
                    <p:nvPicPr>
                      <p:cNvPr id="0" name="Object 16"/>
                      <p:cNvPicPr>
                        <a:picLocks noChangeAspect="1" noChangeArrowheads="1"/>
                      </p:cNvPicPr>
                      <p:nvPr/>
                    </p:nvPicPr>
                    <p:blipFill>
                      <a:blip r:embed="rId5"/>
                      <a:srcRect/>
                      <a:stretch>
                        <a:fillRect/>
                      </a:stretch>
                    </p:blipFill>
                    <p:spPr bwMode="auto">
                      <a:xfrm>
                        <a:off x="4781550" y="1771650"/>
                        <a:ext cx="1092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75187120"/>
              </p:ext>
            </p:extLst>
          </p:nvPr>
        </p:nvGraphicFramePr>
        <p:xfrm>
          <a:off x="4838700" y="4356100"/>
          <a:ext cx="800100" cy="355600"/>
        </p:xfrm>
        <a:graphic>
          <a:graphicData uri="http://schemas.openxmlformats.org/presentationml/2006/ole">
            <mc:AlternateContent xmlns:mc="http://schemas.openxmlformats.org/markup-compatibility/2006">
              <mc:Choice xmlns:v="urn:schemas-microsoft-com:vml" Requires="v">
                <p:oleObj spid="_x0000_s38499" name="Equation" r:id="rId6" imgW="800100" imgH="355600" progId="Equation.DSMT4">
                  <p:embed/>
                </p:oleObj>
              </mc:Choice>
              <mc:Fallback>
                <p:oleObj name="Equation" r:id="rId6" imgW="800100" imgH="35560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0" y="4356100"/>
                        <a:ext cx="800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86953991"/>
              </p:ext>
            </p:extLst>
          </p:nvPr>
        </p:nvGraphicFramePr>
        <p:xfrm>
          <a:off x="4838700" y="4781550"/>
          <a:ext cx="1257300" cy="635000"/>
        </p:xfrm>
        <a:graphic>
          <a:graphicData uri="http://schemas.openxmlformats.org/presentationml/2006/ole">
            <mc:AlternateContent xmlns:mc="http://schemas.openxmlformats.org/markup-compatibility/2006">
              <mc:Choice xmlns:v="urn:schemas-microsoft-com:vml" Requires="v">
                <p:oleObj spid="_x0000_s38500" name="Equation" r:id="rId8" imgW="1257300" imgH="635000" progId="Equation.DSMT4">
                  <p:embed/>
                </p:oleObj>
              </mc:Choice>
              <mc:Fallback>
                <p:oleObj name="Equation" r:id="rId8" imgW="1257300" imgH="635000" progId="Equation.DSMT4">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8700" y="4781550"/>
                        <a:ext cx="1257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09985315"/>
              </p:ext>
            </p:extLst>
          </p:nvPr>
        </p:nvGraphicFramePr>
        <p:xfrm>
          <a:off x="7048500" y="4953000"/>
          <a:ext cx="711200" cy="241300"/>
        </p:xfrm>
        <a:graphic>
          <a:graphicData uri="http://schemas.openxmlformats.org/presentationml/2006/ole">
            <mc:AlternateContent xmlns:mc="http://schemas.openxmlformats.org/markup-compatibility/2006">
              <mc:Choice xmlns:v="urn:schemas-microsoft-com:vml" Requires="v">
                <p:oleObj spid="_x0000_s38501" name="Equation" r:id="rId10" imgW="711200" imgH="241300" progId="Equation.DSMT4">
                  <p:embed/>
                </p:oleObj>
              </mc:Choice>
              <mc:Fallback>
                <p:oleObj name="Equation" r:id="rId10" imgW="711200" imgH="2413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8500" y="4953000"/>
                        <a:ext cx="711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557903228"/>
              </p:ext>
            </p:extLst>
          </p:nvPr>
        </p:nvGraphicFramePr>
        <p:xfrm>
          <a:off x="4748213" y="2667000"/>
          <a:ext cx="1308100" cy="304800"/>
        </p:xfrm>
        <a:graphic>
          <a:graphicData uri="http://schemas.openxmlformats.org/presentationml/2006/ole">
            <mc:AlternateContent xmlns:mc="http://schemas.openxmlformats.org/markup-compatibility/2006">
              <mc:Choice xmlns:v="urn:schemas-microsoft-com:vml" Requires="v">
                <p:oleObj spid="_x0000_s38502" name="Equation" r:id="rId12" imgW="1308100" imgH="304800" progId="Equation.DSMT4">
                  <p:embed/>
                </p:oleObj>
              </mc:Choice>
              <mc:Fallback>
                <p:oleObj name="Equation" r:id="rId12" imgW="1308100" imgH="304800"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8213" y="2667000"/>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134280509"/>
              </p:ext>
            </p:extLst>
          </p:nvPr>
        </p:nvGraphicFramePr>
        <p:xfrm>
          <a:off x="4779963" y="3175000"/>
          <a:ext cx="1308100" cy="635000"/>
        </p:xfrm>
        <a:graphic>
          <a:graphicData uri="http://schemas.openxmlformats.org/presentationml/2006/ole">
            <mc:AlternateContent xmlns:mc="http://schemas.openxmlformats.org/markup-compatibility/2006">
              <mc:Choice xmlns:v="urn:schemas-microsoft-com:vml" Requires="v">
                <p:oleObj spid="_x0000_s38503" name="Equation" r:id="rId14" imgW="1308100" imgH="635000" progId="Equation.DSMT4">
                  <p:embed/>
                </p:oleObj>
              </mc:Choice>
              <mc:Fallback>
                <p:oleObj name="Equation" r:id="rId14" imgW="1308100" imgH="63500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9963" y="3175000"/>
                        <a:ext cx="1308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41" descr="Blue tissue paper"/>
          <p:cNvSpPr txBox="1">
            <a:spLocks noChangeArrowheads="1"/>
          </p:cNvSpPr>
          <p:nvPr/>
        </p:nvSpPr>
        <p:spPr bwMode="auto">
          <a:xfrm>
            <a:off x="1066800" y="3886200"/>
            <a:ext cx="4648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Satisfy the initial-value problem.</a:t>
            </a:r>
          </a:p>
        </p:txBody>
      </p:sp>
      <p:graphicFrame>
        <p:nvGraphicFramePr>
          <p:cNvPr id="16" name="Object 15"/>
          <p:cNvGraphicFramePr>
            <a:graphicFrameLocks noChangeAspect="1"/>
          </p:cNvGraphicFramePr>
          <p:nvPr>
            <p:extLst>
              <p:ext uri="{D42A27DB-BD31-4B8C-83A1-F6EECF244321}">
                <p14:modId xmlns:p14="http://schemas.microsoft.com/office/powerpoint/2010/main" val="3602680704"/>
              </p:ext>
            </p:extLst>
          </p:nvPr>
        </p:nvGraphicFramePr>
        <p:xfrm>
          <a:off x="4864100" y="5410200"/>
          <a:ext cx="546100" cy="228600"/>
        </p:xfrm>
        <a:graphic>
          <a:graphicData uri="http://schemas.openxmlformats.org/presentationml/2006/ole">
            <mc:AlternateContent xmlns:mc="http://schemas.openxmlformats.org/markup-compatibility/2006">
              <mc:Choice xmlns:v="urn:schemas-microsoft-com:vml" Requires="v">
                <p:oleObj spid="_x0000_s38504" name="Equation" r:id="rId16" imgW="546100" imgH="228600" progId="Equation.DSMT4">
                  <p:embed/>
                </p:oleObj>
              </mc:Choice>
              <mc:Fallback>
                <p:oleObj name="Equation" r:id="rId16" imgW="546100" imgH="228600" progId="Equation.DSMT4">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64100" y="5410200"/>
                        <a:ext cx="546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41092759"/>
              </p:ext>
            </p:extLst>
          </p:nvPr>
        </p:nvGraphicFramePr>
        <p:xfrm>
          <a:off x="4813300" y="5765800"/>
          <a:ext cx="1892300" cy="635000"/>
        </p:xfrm>
        <a:graphic>
          <a:graphicData uri="http://schemas.openxmlformats.org/presentationml/2006/ole">
            <mc:AlternateContent xmlns:mc="http://schemas.openxmlformats.org/markup-compatibility/2006">
              <mc:Choice xmlns:v="urn:schemas-microsoft-com:vml" Requires="v">
                <p:oleObj spid="_x0000_s38505" name="Equation" r:id="rId18" imgW="1892300" imgH="635000" progId="Equation.DSMT4">
                  <p:embed/>
                </p:oleObj>
              </mc:Choice>
              <mc:Fallback>
                <p:oleObj name="Equation" r:id="rId18" imgW="1892300" imgH="635000" progId="Equation.DSMT4">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13300" y="5765800"/>
                        <a:ext cx="189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Initial-Value Problem (3 of 3)</a:t>
            </a:r>
          </a:p>
        </p:txBody>
      </p:sp>
      <p:sp>
        <p:nvSpPr>
          <p:cNvPr id="509957" name="Text Box 5" descr="Blue tissue paper"/>
          <p:cNvSpPr txBox="1">
            <a:spLocks noChangeArrowheads="1"/>
          </p:cNvSpPr>
          <p:nvPr/>
        </p:nvSpPr>
        <p:spPr bwMode="auto">
          <a:xfrm>
            <a:off x="152400" y="13716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609600" y="2286000"/>
            <a:ext cx="3505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The solution curves for various values of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are:</a:t>
            </a:r>
          </a:p>
        </p:txBody>
      </p:sp>
      <p:graphicFrame>
        <p:nvGraphicFramePr>
          <p:cNvPr id="38916" name="Object 29"/>
          <p:cNvGraphicFramePr>
            <a:graphicFrameLocks noChangeAspect="1"/>
          </p:cNvGraphicFramePr>
          <p:nvPr/>
        </p:nvGraphicFramePr>
        <p:xfrm>
          <a:off x="3460750" y="1631950"/>
          <a:ext cx="1892300" cy="635000"/>
        </p:xfrm>
        <a:graphic>
          <a:graphicData uri="http://schemas.openxmlformats.org/presentationml/2006/ole">
            <mc:AlternateContent xmlns:mc="http://schemas.openxmlformats.org/markup-compatibility/2006">
              <mc:Choice xmlns:v="urn:schemas-microsoft-com:vml" Requires="v">
                <p:oleObj spid="_x0000_s38998" name="Equation" r:id="rId4" imgW="1892300" imgH="635000" progId="Equation.DSMT4">
                  <p:embed/>
                </p:oleObj>
              </mc:Choice>
              <mc:Fallback>
                <p:oleObj name="Equation" r:id="rId4" imgW="1892300" imgH="63500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1631950"/>
                        <a:ext cx="189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609600" y="4081463"/>
            <a:ext cx="3505200" cy="101566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solution of the initial-value problem is the curve that goes through the point to (1, 1).</a:t>
            </a:r>
            <a:endParaRPr lang="en-US" sz="2000" dirty="0">
              <a:latin typeface="Times New Roman" panose="02020603050405020304" pitchFamily="18" charset="0"/>
              <a:cs typeface="Times New Roman" panose="02020603050405020304" pitchFamily="18" charset="0"/>
            </a:endParaRPr>
          </a:p>
        </p:txBody>
      </p:sp>
      <p:pic>
        <p:nvPicPr>
          <p:cNvPr id="38918" name="Picture 2" descr="Screen Shot 2017-02-28 at 8.42.3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171700"/>
            <a:ext cx="365601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10.4</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a:defRPr/>
            </a:pPr>
            <a:r>
              <a:rPr lang="en-US" sz="3600" b="1" dirty="0">
                <a:latin typeface="+mj-lt"/>
                <a:cs typeface="Times New Roman" panose="02020603050405020304" pitchFamily="18" charset="0"/>
              </a:rPr>
              <a:t>Applications of First-Order Linear Differential Equations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1200329"/>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800" dirty="0" smtClean="0">
                <a:latin typeface="+mj-lt"/>
                <a:cs typeface="Verdana"/>
              </a:rPr>
              <a:t>Retirement Account</a:t>
            </a:r>
          </a:p>
          <a:p>
            <a:pPr>
              <a:spcBef>
                <a:spcPct val="50000"/>
              </a:spcBef>
              <a:buSzPct val="50000"/>
              <a:buFont typeface="Wingdings" charset="0"/>
              <a:buChar char="q"/>
              <a:defRPr/>
            </a:pPr>
            <a:r>
              <a:rPr lang="en-US" sz="1800" dirty="0" smtClean="0">
                <a:latin typeface="+mj-lt"/>
                <a:cs typeface="Verdana"/>
              </a:rPr>
              <a:t>Population Model with Emigration</a:t>
            </a:r>
          </a:p>
          <a:p>
            <a:pPr>
              <a:spcBef>
                <a:spcPct val="50000"/>
              </a:spcBef>
              <a:buSzPct val="50000"/>
              <a:buFont typeface="Wingdings" charset="0"/>
              <a:buChar char="q"/>
              <a:defRPr/>
            </a:pPr>
            <a:r>
              <a:rPr lang="en-US" sz="1800" dirty="0" smtClean="0">
                <a:latin typeface="+mj-lt"/>
                <a:cs typeface="Verdana"/>
              </a:rPr>
              <a:t>Newton’s Law of Cooling</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Retirement Account (1 of 6)</a:t>
            </a:r>
          </a:p>
        </p:txBody>
      </p:sp>
      <p:sp>
        <p:nvSpPr>
          <p:cNvPr id="509956" name="Text Box 4" descr="Blue tissue paper"/>
          <p:cNvSpPr txBox="1">
            <a:spLocks noChangeArrowheads="1"/>
          </p:cNvSpPr>
          <p:nvPr/>
        </p:nvSpPr>
        <p:spPr bwMode="auto">
          <a:xfrm>
            <a:off x="152400" y="1296412"/>
            <a:ext cx="1524000" cy="400110"/>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9" name="Text Box 7" descr="Blue tissue paper"/>
          <p:cNvSpPr txBox="1">
            <a:spLocks noChangeArrowheads="1"/>
          </p:cNvSpPr>
          <p:nvPr/>
        </p:nvSpPr>
        <p:spPr bwMode="auto">
          <a:xfrm>
            <a:off x="228600" y="1982212"/>
            <a:ext cx="8686800" cy="2246769"/>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You invest in a retirement account that pays 6% interest per year. You make an initial deposit of $1000 and plan on making future deposits at the rate of $2400 per year. Assume that the deposits are made continuously and that interest is compounded continuously. Let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denote the amount of money in the account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years after the initial deposit. </a:t>
            </a:r>
          </a:p>
          <a:p>
            <a:pPr marL="569913" indent="-569913">
              <a:buFontTx/>
              <a:buAutoNum type="alphaLcParenBoth"/>
              <a:defRPr/>
            </a:pPr>
            <a:r>
              <a:rPr lang="en-US" sz="2000" dirty="0" smtClean="0">
                <a:latin typeface="Times New Roman" panose="02020603050405020304" pitchFamily="18" charset="0"/>
                <a:cs typeface="Times New Roman" panose="02020603050405020304" pitchFamily="18" charset="0"/>
              </a:rPr>
              <a:t>Set </a:t>
            </a:r>
            <a:r>
              <a:rPr lang="en-US" sz="2000" dirty="0">
                <a:latin typeface="Times New Roman" panose="02020603050405020304" pitchFamily="18" charset="0"/>
                <a:cs typeface="Times New Roman" panose="02020603050405020304" pitchFamily="18" charset="0"/>
              </a:rPr>
              <a:t>up an initial-value problem that is satisfied by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
            </a:r>
          </a:p>
          <a:p>
            <a:pPr marL="569913" indent="-569913">
              <a:buFontTx/>
              <a:buAutoNum type="alphaLcParenBoth"/>
              <a:defRPr/>
            </a:pPr>
            <a:r>
              <a:rPr lang="en-US" sz="2000" dirty="0" smtClean="0">
                <a:latin typeface="Times New Roman" panose="02020603050405020304" pitchFamily="18" charset="0"/>
                <a:cs typeface="Times New Roman" panose="02020603050405020304" pitchFamily="18" charset="0"/>
              </a:rPr>
              <a:t>Find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p>
        </p:txBody>
      </p:sp>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Retirement Account (2 of 6)</a:t>
            </a:r>
          </a:p>
        </p:txBody>
      </p:sp>
      <p:sp>
        <p:nvSpPr>
          <p:cNvPr id="509957" name="Text Box 5" descr="Blue tissue paper"/>
          <p:cNvSpPr txBox="1">
            <a:spLocks noChangeArrowheads="1"/>
          </p:cNvSpPr>
          <p:nvPr/>
        </p:nvSpPr>
        <p:spPr bwMode="auto">
          <a:xfrm>
            <a:off x="152400" y="11430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6764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 If only interest is added with constant proportionality: 6%</a:t>
            </a:r>
          </a:p>
        </p:txBody>
      </p:sp>
      <p:graphicFrame>
        <p:nvGraphicFramePr>
          <p:cNvPr id="17" name="Object 16"/>
          <p:cNvGraphicFramePr>
            <a:graphicFrameLocks noChangeAspect="1"/>
          </p:cNvGraphicFramePr>
          <p:nvPr>
            <p:extLst>
              <p:ext uri="{D42A27DB-BD31-4B8C-83A1-F6EECF244321}">
                <p14:modId xmlns:p14="http://schemas.microsoft.com/office/powerpoint/2010/main" val="4258456537"/>
              </p:ext>
            </p:extLst>
          </p:nvPr>
        </p:nvGraphicFramePr>
        <p:xfrm>
          <a:off x="1676400" y="2438400"/>
          <a:ext cx="241300" cy="304800"/>
        </p:xfrm>
        <a:graphic>
          <a:graphicData uri="http://schemas.openxmlformats.org/presentationml/2006/ole">
            <mc:AlternateContent xmlns:mc="http://schemas.openxmlformats.org/markup-compatibility/2006">
              <mc:Choice xmlns:v="urn:schemas-microsoft-com:vml" Requires="v">
                <p:oleObj spid="_x0000_s99370" name="Equation" r:id="rId4" imgW="241300" imgH="304800" progId="Equation.DSMT4">
                  <p:embed/>
                </p:oleObj>
              </mc:Choice>
              <mc:Fallback>
                <p:oleObj name="Equation" r:id="rId4" imgW="241300" imgH="304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438400"/>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606101443"/>
              </p:ext>
            </p:extLst>
          </p:nvPr>
        </p:nvGraphicFramePr>
        <p:xfrm>
          <a:off x="2971800" y="2514600"/>
          <a:ext cx="177800" cy="139700"/>
        </p:xfrm>
        <a:graphic>
          <a:graphicData uri="http://schemas.openxmlformats.org/presentationml/2006/ole">
            <mc:AlternateContent xmlns:mc="http://schemas.openxmlformats.org/markup-compatibility/2006">
              <mc:Choice xmlns:v="urn:schemas-microsoft-com:vml" Requires="v">
                <p:oleObj spid="_x0000_s99371" name="Equation" r:id="rId6" imgW="177800" imgH="139700" progId="Equation.DSMT4">
                  <p:embed/>
                </p:oleObj>
              </mc:Choice>
              <mc:Fallback>
                <p:oleObj name="Equation" r:id="rId6" imgW="177800" imgH="1397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5146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25464332"/>
              </p:ext>
            </p:extLst>
          </p:nvPr>
        </p:nvGraphicFramePr>
        <p:xfrm>
          <a:off x="4267200" y="2438400"/>
          <a:ext cx="342900" cy="241300"/>
        </p:xfrm>
        <a:graphic>
          <a:graphicData uri="http://schemas.openxmlformats.org/presentationml/2006/ole">
            <mc:AlternateContent xmlns:mc="http://schemas.openxmlformats.org/markup-compatibility/2006">
              <mc:Choice xmlns:v="urn:schemas-microsoft-com:vml" Requires="v">
                <p:oleObj spid="_x0000_s99372" name="Equation" r:id="rId8" imgW="342900" imgH="241300" progId="Equation.DSMT4">
                  <p:embed/>
                </p:oleObj>
              </mc:Choice>
              <mc:Fallback>
                <p:oleObj name="Equation" r:id="rId8" imgW="342900" imgH="2413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438400"/>
                        <a:ext cx="34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835710025"/>
              </p:ext>
            </p:extLst>
          </p:nvPr>
        </p:nvGraphicFramePr>
        <p:xfrm>
          <a:off x="5930900" y="2514600"/>
          <a:ext cx="165100" cy="177800"/>
        </p:xfrm>
        <a:graphic>
          <a:graphicData uri="http://schemas.openxmlformats.org/presentationml/2006/ole">
            <mc:AlternateContent xmlns:mc="http://schemas.openxmlformats.org/markup-compatibility/2006">
              <mc:Choice xmlns:v="urn:schemas-microsoft-com:vml" Requires="v">
                <p:oleObj spid="_x0000_s99373" name="Equation" r:id="rId10" imgW="165100" imgH="177800" progId="Equation.DSMT4">
                  <p:embed/>
                </p:oleObj>
              </mc:Choice>
              <mc:Fallback>
                <p:oleObj name="Equation" r:id="rId10" imgW="165100" imgH="177800" progId="Equation.DSMT4">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0900" y="2514600"/>
                        <a:ext cx="165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860379340"/>
              </p:ext>
            </p:extLst>
          </p:nvPr>
        </p:nvGraphicFramePr>
        <p:xfrm>
          <a:off x="7327900" y="2438400"/>
          <a:ext cx="190500" cy="241300"/>
        </p:xfrm>
        <a:graphic>
          <a:graphicData uri="http://schemas.openxmlformats.org/presentationml/2006/ole">
            <mc:AlternateContent xmlns:mc="http://schemas.openxmlformats.org/markup-compatibility/2006">
              <mc:Choice xmlns:v="urn:schemas-microsoft-com:vml" Requires="v">
                <p:oleObj spid="_x0000_s99374" name="Equation" r:id="rId12" imgW="190500" imgH="241300" progId="Equation.DSMT4">
                  <p:embed/>
                </p:oleObj>
              </mc:Choice>
              <mc:Fallback>
                <p:oleObj name="Equation" r:id="rId12" imgW="190500" imgH="241300"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7900" y="243840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41" descr="Blue tissue paper"/>
          <p:cNvSpPr txBox="1">
            <a:spLocks noChangeArrowheads="1"/>
          </p:cNvSpPr>
          <p:nvPr/>
        </p:nvSpPr>
        <p:spPr bwMode="auto">
          <a:xfrm>
            <a:off x="914400" y="2971800"/>
            <a:ext cx="1828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of</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change of </a:t>
            </a:r>
            <a:r>
              <a:rPr lang="en-US" sz="2000" i="1" dirty="0" smtClean="0">
                <a:latin typeface="Times New Roman" panose="02020603050405020304" pitchFamily="18" charset="0"/>
                <a:cs typeface="Times New Roman" panose="02020603050405020304" pitchFamily="18" charset="0"/>
              </a:rPr>
              <a:t>y</a:t>
            </a:r>
            <a:endParaRPr lang="en-US" sz="2000" dirty="0" smtClean="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659421562"/>
              </p:ext>
            </p:extLst>
          </p:nvPr>
        </p:nvGraphicFramePr>
        <p:xfrm>
          <a:off x="2971800" y="3289300"/>
          <a:ext cx="177800" cy="139700"/>
        </p:xfrm>
        <a:graphic>
          <a:graphicData uri="http://schemas.openxmlformats.org/presentationml/2006/ole">
            <mc:AlternateContent xmlns:mc="http://schemas.openxmlformats.org/markup-compatibility/2006">
              <mc:Choice xmlns:v="urn:schemas-microsoft-com:vml" Requires="v">
                <p:oleObj spid="_x0000_s99375" name="Equation" r:id="rId14" imgW="177800" imgH="139700" progId="Equation.DSMT4">
                  <p:embed/>
                </p:oleObj>
              </mc:Choice>
              <mc:Fallback>
                <p:oleObj name="Equation" r:id="rId14" imgW="177800" imgH="1397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2893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3429000" y="2971800"/>
            <a:ext cx="20574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constant of</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proportionality</a:t>
            </a:r>
          </a:p>
        </p:txBody>
      </p:sp>
      <p:graphicFrame>
        <p:nvGraphicFramePr>
          <p:cNvPr id="19" name="Object 18"/>
          <p:cNvGraphicFramePr>
            <a:graphicFrameLocks noChangeAspect="1"/>
          </p:cNvGraphicFramePr>
          <p:nvPr>
            <p:extLst>
              <p:ext uri="{D42A27DB-BD31-4B8C-83A1-F6EECF244321}">
                <p14:modId xmlns:p14="http://schemas.microsoft.com/office/powerpoint/2010/main" val="2325502345"/>
              </p:ext>
            </p:extLst>
          </p:nvPr>
        </p:nvGraphicFramePr>
        <p:xfrm>
          <a:off x="5943600" y="3251200"/>
          <a:ext cx="165100" cy="177800"/>
        </p:xfrm>
        <a:graphic>
          <a:graphicData uri="http://schemas.openxmlformats.org/presentationml/2006/ole">
            <mc:AlternateContent xmlns:mc="http://schemas.openxmlformats.org/markup-compatibility/2006">
              <mc:Choice xmlns:v="urn:schemas-microsoft-com:vml" Requires="v">
                <p:oleObj spid="_x0000_s99376" name="Equation" r:id="rId15" imgW="165100" imgH="177800" progId="Equation.DSMT4">
                  <p:embed/>
                </p:oleObj>
              </mc:Choice>
              <mc:Fallback>
                <p:oleObj name="Equation" r:id="rId15" imgW="165100" imgH="17780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251200"/>
                        <a:ext cx="165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1" descr="Blue tissue paper"/>
          <p:cNvSpPr txBox="1">
            <a:spLocks noChangeArrowheads="1"/>
          </p:cNvSpPr>
          <p:nvPr/>
        </p:nvSpPr>
        <p:spPr bwMode="auto">
          <a:xfrm>
            <a:off x="6400800" y="2971800"/>
            <a:ext cx="20574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amount in</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the account</a:t>
            </a:r>
          </a:p>
        </p:txBody>
      </p:sp>
      <p:sp>
        <p:nvSpPr>
          <p:cNvPr id="21" name="Text Box 41" descr="Blue tissue paper"/>
          <p:cNvSpPr txBox="1">
            <a:spLocks noChangeArrowheads="1"/>
          </p:cNvSpPr>
          <p:nvPr/>
        </p:nvSpPr>
        <p:spPr bwMode="auto">
          <a:xfrm>
            <a:off x="762000" y="4016375"/>
            <a:ext cx="7772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Consider $2400 is deposited each year</a:t>
            </a:r>
          </a:p>
        </p:txBody>
      </p:sp>
      <p:graphicFrame>
        <p:nvGraphicFramePr>
          <p:cNvPr id="22" name="Object 21"/>
          <p:cNvGraphicFramePr>
            <a:graphicFrameLocks noChangeAspect="1"/>
          </p:cNvGraphicFramePr>
          <p:nvPr>
            <p:extLst>
              <p:ext uri="{D42A27DB-BD31-4B8C-83A1-F6EECF244321}">
                <p14:modId xmlns:p14="http://schemas.microsoft.com/office/powerpoint/2010/main" val="3048646574"/>
              </p:ext>
            </p:extLst>
          </p:nvPr>
        </p:nvGraphicFramePr>
        <p:xfrm>
          <a:off x="1676400" y="4778375"/>
          <a:ext cx="241300" cy="304800"/>
        </p:xfrm>
        <a:graphic>
          <a:graphicData uri="http://schemas.openxmlformats.org/presentationml/2006/ole">
            <mc:AlternateContent xmlns:mc="http://schemas.openxmlformats.org/markup-compatibility/2006">
              <mc:Choice xmlns:v="urn:schemas-microsoft-com:vml" Requires="v">
                <p:oleObj spid="_x0000_s99377" name="Equation" r:id="rId16" imgW="241300" imgH="304800" progId="Equation.DSMT4">
                  <p:embed/>
                </p:oleObj>
              </mc:Choice>
              <mc:Fallback>
                <p:oleObj name="Equation" r:id="rId16" imgW="241300" imgH="3048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778375"/>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09286249"/>
              </p:ext>
            </p:extLst>
          </p:nvPr>
        </p:nvGraphicFramePr>
        <p:xfrm>
          <a:off x="2971800" y="4854575"/>
          <a:ext cx="177800" cy="139700"/>
        </p:xfrm>
        <a:graphic>
          <a:graphicData uri="http://schemas.openxmlformats.org/presentationml/2006/ole">
            <mc:AlternateContent xmlns:mc="http://schemas.openxmlformats.org/markup-compatibility/2006">
              <mc:Choice xmlns:v="urn:schemas-microsoft-com:vml" Requires="v">
                <p:oleObj spid="_x0000_s99378" name="Equation" r:id="rId17" imgW="177800" imgH="139700" progId="Equation.DSMT4">
                  <p:embed/>
                </p:oleObj>
              </mc:Choice>
              <mc:Fallback>
                <p:oleObj name="Equation" r:id="rId17" imgW="177800" imgH="139700"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854575"/>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00008165"/>
              </p:ext>
            </p:extLst>
          </p:nvPr>
        </p:nvGraphicFramePr>
        <p:xfrm>
          <a:off x="4191000" y="4752975"/>
          <a:ext cx="495300" cy="292100"/>
        </p:xfrm>
        <a:graphic>
          <a:graphicData uri="http://schemas.openxmlformats.org/presentationml/2006/ole">
            <mc:AlternateContent xmlns:mc="http://schemas.openxmlformats.org/markup-compatibility/2006">
              <mc:Choice xmlns:v="urn:schemas-microsoft-com:vml" Requires="v">
                <p:oleObj spid="_x0000_s99379" name="Equation" r:id="rId18" imgW="495300" imgH="292100" progId="Equation.DSMT4">
                  <p:embed/>
                </p:oleObj>
              </mc:Choice>
              <mc:Fallback>
                <p:oleObj name="Equation" r:id="rId18" imgW="495300" imgH="292100"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1000" y="4752975"/>
                        <a:ext cx="49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2583234"/>
              </p:ext>
            </p:extLst>
          </p:nvPr>
        </p:nvGraphicFramePr>
        <p:xfrm>
          <a:off x="5930900" y="4854575"/>
          <a:ext cx="165100" cy="177800"/>
        </p:xfrm>
        <a:graphic>
          <a:graphicData uri="http://schemas.openxmlformats.org/presentationml/2006/ole">
            <mc:AlternateContent xmlns:mc="http://schemas.openxmlformats.org/markup-compatibility/2006">
              <mc:Choice xmlns:v="urn:schemas-microsoft-com:vml" Requires="v">
                <p:oleObj spid="_x0000_s99380" name="Equation" r:id="rId20" imgW="165100" imgH="177800" progId="Equation.DSMT4">
                  <p:embed/>
                </p:oleObj>
              </mc:Choice>
              <mc:Fallback>
                <p:oleObj name="Equation" r:id="rId20" imgW="165100" imgH="177800" progId="Equation.DSMT4">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0900" y="4854575"/>
                        <a:ext cx="165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521831878"/>
              </p:ext>
            </p:extLst>
          </p:nvPr>
        </p:nvGraphicFramePr>
        <p:xfrm>
          <a:off x="7150100" y="4784725"/>
          <a:ext cx="546100" cy="228600"/>
        </p:xfrm>
        <a:graphic>
          <a:graphicData uri="http://schemas.openxmlformats.org/presentationml/2006/ole">
            <mc:AlternateContent xmlns:mc="http://schemas.openxmlformats.org/markup-compatibility/2006">
              <mc:Choice xmlns:v="urn:schemas-microsoft-com:vml" Requires="v">
                <p:oleObj spid="_x0000_s99381" name="Equation" r:id="rId21" imgW="546100" imgH="228600" progId="Equation.DSMT4">
                  <p:embed/>
                </p:oleObj>
              </mc:Choice>
              <mc:Fallback>
                <p:oleObj name="Equation" r:id="rId21" imgW="546100" imgH="228600" progId="Equation.DSMT4">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50100" y="4784725"/>
                        <a:ext cx="546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41" descr="Blue tissue paper"/>
          <p:cNvSpPr txBox="1">
            <a:spLocks noChangeArrowheads="1"/>
          </p:cNvSpPr>
          <p:nvPr/>
        </p:nvSpPr>
        <p:spPr bwMode="auto">
          <a:xfrm>
            <a:off x="914400" y="5311775"/>
            <a:ext cx="1828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of</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change of </a:t>
            </a:r>
            <a:r>
              <a:rPr lang="en-US" sz="2000" i="1" dirty="0" smtClean="0">
                <a:latin typeface="Times New Roman" panose="02020603050405020304" pitchFamily="18" charset="0"/>
                <a:cs typeface="Times New Roman" panose="02020603050405020304" pitchFamily="18" charset="0"/>
              </a:rPr>
              <a:t>y</a:t>
            </a:r>
            <a:endParaRPr lang="en-US" sz="2000" dirty="0" smtClean="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909953119"/>
              </p:ext>
            </p:extLst>
          </p:nvPr>
        </p:nvGraphicFramePr>
        <p:xfrm>
          <a:off x="2971800" y="5629275"/>
          <a:ext cx="177800" cy="139700"/>
        </p:xfrm>
        <a:graphic>
          <a:graphicData uri="http://schemas.openxmlformats.org/presentationml/2006/ole">
            <mc:AlternateContent xmlns:mc="http://schemas.openxmlformats.org/markup-compatibility/2006">
              <mc:Choice xmlns:v="urn:schemas-microsoft-com:vml" Requires="v">
                <p:oleObj spid="_x0000_s99382" name="Equation" r:id="rId23" imgW="177800" imgH="139700" progId="Equation.DSMT4">
                  <p:embed/>
                </p:oleObj>
              </mc:Choice>
              <mc:Fallback>
                <p:oleObj name="Equation" r:id="rId23" imgW="177800" imgH="139700" progId="Equation.DSMT4">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629275"/>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41" descr="Blue tissue paper"/>
          <p:cNvSpPr txBox="1">
            <a:spLocks noChangeArrowheads="1"/>
          </p:cNvSpPr>
          <p:nvPr/>
        </p:nvSpPr>
        <p:spPr bwMode="auto">
          <a:xfrm>
            <a:off x="3276600" y="5311775"/>
            <a:ext cx="2362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a:latin typeface="Times New Roman" panose="02020603050405020304" pitchFamily="18" charset="0"/>
                <a:cs typeface="Times New Roman" panose="02020603050405020304" pitchFamily="18" charset="0"/>
              </a:rPr>
              <a:t>rate at which</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interest is added</a:t>
            </a:r>
          </a:p>
        </p:txBody>
      </p:sp>
      <p:graphicFrame>
        <p:nvGraphicFramePr>
          <p:cNvPr id="40" name="Object 39"/>
          <p:cNvGraphicFramePr>
            <a:graphicFrameLocks noChangeAspect="1"/>
          </p:cNvGraphicFramePr>
          <p:nvPr>
            <p:extLst>
              <p:ext uri="{D42A27DB-BD31-4B8C-83A1-F6EECF244321}">
                <p14:modId xmlns:p14="http://schemas.microsoft.com/office/powerpoint/2010/main" val="2454822174"/>
              </p:ext>
            </p:extLst>
          </p:nvPr>
        </p:nvGraphicFramePr>
        <p:xfrm>
          <a:off x="5943600" y="5591175"/>
          <a:ext cx="165100" cy="177800"/>
        </p:xfrm>
        <a:graphic>
          <a:graphicData uri="http://schemas.openxmlformats.org/presentationml/2006/ole">
            <mc:AlternateContent xmlns:mc="http://schemas.openxmlformats.org/markup-compatibility/2006">
              <mc:Choice xmlns:v="urn:schemas-microsoft-com:vml" Requires="v">
                <p:oleObj spid="_x0000_s99383" name="Equation" r:id="rId24" imgW="165100" imgH="177800" progId="Equation.DSMT4">
                  <p:embed/>
                </p:oleObj>
              </mc:Choice>
              <mc:Fallback>
                <p:oleObj name="Equation" r:id="rId24" imgW="165100" imgH="177800" progId="Equation.DSMT4">
                  <p:embed/>
                  <p:pic>
                    <p:nvPicPr>
                      <p:cNvPr id="0"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5591175"/>
                        <a:ext cx="165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 Box 41" descr="Blue tissue paper"/>
          <p:cNvSpPr txBox="1">
            <a:spLocks noChangeArrowheads="1"/>
          </p:cNvSpPr>
          <p:nvPr/>
        </p:nvSpPr>
        <p:spPr bwMode="auto">
          <a:xfrm>
            <a:off x="6096000" y="5311775"/>
            <a:ext cx="2743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at which</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money is deposited</a:t>
            </a:r>
          </a:p>
        </p:txBody>
      </p:sp>
      <p:sp>
        <p:nvSpPr>
          <p:cNvPr id="2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nodeType="afterGroup">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nodeType="afterGroup">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nodeType="afterGroup">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nodeType="afterGroup">
                            <p:stCondLst>
                              <p:cond delay="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par>
                          <p:cTn id="80" fill="hold" nodeType="afterGroup">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20" grpId="0"/>
      <p:bldP spid="21" grpId="0"/>
      <p:bldP spid="27" grpId="0"/>
      <p:bldP spid="39"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Times New Roman" panose="02020603050405020304" pitchFamily="18" charset="0"/>
              </a:rPr>
              <a:t>Retirement Account (3 of 6)</a:t>
            </a:r>
          </a:p>
        </p:txBody>
      </p:sp>
      <p:sp>
        <p:nvSpPr>
          <p:cNvPr id="509957" name="Text Box 5" descr="Blue tissue paper"/>
          <p:cNvSpPr txBox="1">
            <a:spLocks noChangeArrowheads="1"/>
          </p:cNvSpPr>
          <p:nvPr/>
        </p:nvSpPr>
        <p:spPr bwMode="auto">
          <a:xfrm>
            <a:off x="152400" y="13208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762000" y="1854200"/>
            <a:ext cx="7772400" cy="101566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Since the initial deposit in the account was $1000, it follows that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satisfies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initial </a:t>
            </a:r>
            <a:r>
              <a:rPr lang="en-US" sz="2000" dirty="0">
                <a:latin typeface="Times New Roman" panose="02020603050405020304" pitchFamily="18" charset="0"/>
                <a:cs typeface="Times New Roman" panose="02020603050405020304" pitchFamily="18" charset="0"/>
              </a:rPr>
              <a:t>condition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(0) = 1000. Putting the equation in standard </a:t>
            </a:r>
            <a:r>
              <a:rPr lang="en-US" sz="2000" dirty="0" smtClean="0">
                <a:latin typeface="Times New Roman" panose="02020603050405020304" pitchFamily="18" charset="0"/>
                <a:cs typeface="Times New Roman" panose="02020603050405020304" pitchFamily="18" charset="0"/>
              </a:rPr>
              <a:t>form, </a:t>
            </a:r>
            <a:r>
              <a:rPr lang="en-US" sz="2000" dirty="0">
                <a:latin typeface="Times New Roman" panose="02020603050405020304" pitchFamily="18" charset="0"/>
                <a:cs typeface="Times New Roman" panose="02020603050405020304" pitchFamily="18" charset="0"/>
              </a:rPr>
              <a:t>we conclude that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satisfies </a:t>
            </a:r>
            <a:r>
              <a:rPr lang="en-US" sz="2000" dirty="0">
                <a:latin typeface="Times New Roman" panose="02020603050405020304" pitchFamily="18" charset="0"/>
                <a:cs typeface="Times New Roman" panose="02020603050405020304" pitchFamily="18" charset="0"/>
              </a:rPr>
              <a:t>the initial-value problem </a:t>
            </a:r>
          </a:p>
        </p:txBody>
      </p:sp>
      <p:graphicFrame>
        <p:nvGraphicFramePr>
          <p:cNvPr id="17" name="Object 16"/>
          <p:cNvGraphicFramePr>
            <a:graphicFrameLocks noChangeAspect="1"/>
          </p:cNvGraphicFramePr>
          <p:nvPr>
            <p:extLst>
              <p:ext uri="{D42A27DB-BD31-4B8C-83A1-F6EECF244321}">
                <p14:modId xmlns:p14="http://schemas.microsoft.com/office/powerpoint/2010/main" val="2853139648"/>
              </p:ext>
            </p:extLst>
          </p:nvPr>
        </p:nvGraphicFramePr>
        <p:xfrm>
          <a:off x="2667000" y="3378200"/>
          <a:ext cx="3187700" cy="355600"/>
        </p:xfrm>
        <a:graphic>
          <a:graphicData uri="http://schemas.openxmlformats.org/presentationml/2006/ole">
            <mc:AlternateContent xmlns:mc="http://schemas.openxmlformats.org/markup-compatibility/2006">
              <mc:Choice xmlns:v="urn:schemas-microsoft-com:vml" Requires="v">
                <p:oleObj spid="_x0000_s44116" name="Equation" r:id="rId4" imgW="3187700" imgH="355600" progId="Equation.DSMT4">
                  <p:embed/>
                </p:oleObj>
              </mc:Choice>
              <mc:Fallback>
                <p:oleObj name="Equation" r:id="rId4" imgW="3187700" imgH="3556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8200"/>
                        <a:ext cx="3187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Retirement Account (4 of 6)</a:t>
            </a:r>
          </a:p>
        </p:txBody>
      </p:sp>
      <p:sp>
        <p:nvSpPr>
          <p:cNvPr id="509957" name="Text Box 5" descr="Blue tissue paper"/>
          <p:cNvSpPr txBox="1">
            <a:spLocks noChangeArrowheads="1"/>
          </p:cNvSpPr>
          <p:nvPr/>
        </p:nvSpPr>
        <p:spPr bwMode="auto">
          <a:xfrm>
            <a:off x="152400" y="12192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7526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(b) To solve the equation, use the step-by-step method:</a:t>
            </a:r>
          </a:p>
        </p:txBody>
      </p:sp>
      <p:graphicFrame>
        <p:nvGraphicFramePr>
          <p:cNvPr id="17" name="Object 16"/>
          <p:cNvGraphicFramePr>
            <a:graphicFrameLocks noChangeAspect="1"/>
          </p:cNvGraphicFramePr>
          <p:nvPr>
            <p:extLst>
              <p:ext uri="{D42A27DB-BD31-4B8C-83A1-F6EECF244321}">
                <p14:modId xmlns:p14="http://schemas.microsoft.com/office/powerpoint/2010/main" val="1394819004"/>
              </p:ext>
            </p:extLst>
          </p:nvPr>
        </p:nvGraphicFramePr>
        <p:xfrm>
          <a:off x="2216150" y="2489200"/>
          <a:ext cx="1143000" cy="355600"/>
        </p:xfrm>
        <a:graphic>
          <a:graphicData uri="http://schemas.openxmlformats.org/presentationml/2006/ole">
            <mc:AlternateContent xmlns:mc="http://schemas.openxmlformats.org/markup-compatibility/2006">
              <mc:Choice xmlns:v="urn:schemas-microsoft-com:vml" Requires="v">
                <p:oleObj spid="_x0000_s45594" name="Equation" r:id="rId4" imgW="1143000" imgH="355600" progId="Equation.DSMT4">
                  <p:embed/>
                </p:oleObj>
              </mc:Choice>
              <mc:Fallback>
                <p:oleObj name="Equation" r:id="rId4" imgW="1143000" imgH="3556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150" y="2489200"/>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779604546"/>
              </p:ext>
            </p:extLst>
          </p:nvPr>
        </p:nvGraphicFramePr>
        <p:xfrm>
          <a:off x="4102100" y="2457450"/>
          <a:ext cx="1587500" cy="457200"/>
        </p:xfrm>
        <a:graphic>
          <a:graphicData uri="http://schemas.openxmlformats.org/presentationml/2006/ole">
            <mc:AlternateContent xmlns:mc="http://schemas.openxmlformats.org/markup-compatibility/2006">
              <mc:Choice xmlns:v="urn:schemas-microsoft-com:vml" Requires="v">
                <p:oleObj spid="_x0000_s45595" name="Equation" r:id="rId6" imgW="1587240" imgH="457200" progId="Equation.DSMT4">
                  <p:embed/>
                </p:oleObj>
              </mc:Choice>
              <mc:Fallback>
                <p:oleObj name="Equation" r:id="rId6" imgW="1587240" imgH="457200" progId="Equation.DSMT4">
                  <p:embed/>
                  <p:pic>
                    <p:nvPicPr>
                      <p:cNvPr id="0" name="Object 30"/>
                      <p:cNvPicPr>
                        <a:picLocks noChangeAspect="1" noChangeArrowheads="1"/>
                      </p:cNvPicPr>
                      <p:nvPr/>
                    </p:nvPicPr>
                    <p:blipFill>
                      <a:blip r:embed="rId7"/>
                      <a:srcRect/>
                      <a:stretch>
                        <a:fillRect/>
                      </a:stretch>
                    </p:blipFill>
                    <p:spPr bwMode="auto">
                      <a:xfrm>
                        <a:off x="4102100" y="2457450"/>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nvGraphicFramePr>
        <p:xfrm>
          <a:off x="5943600" y="2178050"/>
          <a:ext cx="762000" cy="241300"/>
        </p:xfrm>
        <a:graphic>
          <a:graphicData uri="http://schemas.openxmlformats.org/presentationml/2006/ole">
            <mc:AlternateContent xmlns:mc="http://schemas.openxmlformats.org/markup-compatibility/2006">
              <mc:Choice xmlns:v="urn:schemas-microsoft-com:vml" Requires="v">
                <p:oleObj spid="_x0000_s45596" name="Equation" r:id="rId8" imgW="762000" imgH="241300" progId="Equation.DSMT4">
                  <p:embed/>
                </p:oleObj>
              </mc:Choice>
              <mc:Fallback>
                <p:oleObj name="Equation" r:id="rId8" imgW="762000" imgH="241300" progId="Equation.DSMT4">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178050"/>
                        <a:ext cx="76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040852927"/>
              </p:ext>
            </p:extLst>
          </p:nvPr>
        </p:nvGraphicFramePr>
        <p:xfrm>
          <a:off x="4000500" y="3048000"/>
          <a:ext cx="1181100" cy="304800"/>
        </p:xfrm>
        <a:graphic>
          <a:graphicData uri="http://schemas.openxmlformats.org/presentationml/2006/ole">
            <mc:AlternateContent xmlns:mc="http://schemas.openxmlformats.org/markup-compatibility/2006">
              <mc:Choice xmlns:v="urn:schemas-microsoft-com:vml" Requires="v">
                <p:oleObj spid="_x0000_s45597" name="Equation" r:id="rId10" imgW="1181100" imgH="304800" progId="Equation.DSMT4">
                  <p:embed/>
                </p:oleObj>
              </mc:Choice>
              <mc:Fallback>
                <p:oleObj name="Equation" r:id="rId10" imgW="1181100" imgH="304800" progId="Equation.DSMT4">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0" y="3048000"/>
                        <a:ext cx="1181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1" descr="Blue tissue paper"/>
          <p:cNvSpPr txBox="1">
            <a:spLocks noChangeArrowheads="1"/>
          </p:cNvSpPr>
          <p:nvPr/>
        </p:nvSpPr>
        <p:spPr bwMode="auto">
          <a:xfrm>
            <a:off x="1371600" y="3048000"/>
            <a:ext cx="2590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integrating factor:</a:t>
            </a:r>
          </a:p>
        </p:txBody>
      </p:sp>
      <p:graphicFrame>
        <p:nvGraphicFramePr>
          <p:cNvPr id="22" name="Object 21"/>
          <p:cNvGraphicFramePr>
            <a:graphicFrameLocks noChangeAspect="1"/>
          </p:cNvGraphicFramePr>
          <p:nvPr>
            <p:extLst>
              <p:ext uri="{D42A27DB-BD31-4B8C-83A1-F6EECF244321}">
                <p14:modId xmlns:p14="http://schemas.microsoft.com/office/powerpoint/2010/main" val="2999515665"/>
              </p:ext>
            </p:extLst>
          </p:nvPr>
        </p:nvGraphicFramePr>
        <p:xfrm>
          <a:off x="2590800" y="3657600"/>
          <a:ext cx="2908300" cy="381000"/>
        </p:xfrm>
        <a:graphic>
          <a:graphicData uri="http://schemas.openxmlformats.org/presentationml/2006/ole">
            <mc:AlternateContent xmlns:mc="http://schemas.openxmlformats.org/markup-compatibility/2006">
              <mc:Choice xmlns:v="urn:schemas-microsoft-com:vml" Requires="v">
                <p:oleObj spid="_x0000_s45598" name="Equation" r:id="rId12" imgW="2908300" imgH="381000" progId="Equation.DSMT4">
                  <p:embed/>
                </p:oleObj>
              </mc:Choice>
              <mc:Fallback>
                <p:oleObj name="Equation" r:id="rId12" imgW="2908300" imgH="38100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3657600"/>
                        <a:ext cx="290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33750272"/>
              </p:ext>
            </p:extLst>
          </p:nvPr>
        </p:nvGraphicFramePr>
        <p:xfrm>
          <a:off x="2286000" y="4191000"/>
          <a:ext cx="3213100" cy="368300"/>
        </p:xfrm>
        <a:graphic>
          <a:graphicData uri="http://schemas.openxmlformats.org/presentationml/2006/ole">
            <mc:AlternateContent xmlns:mc="http://schemas.openxmlformats.org/markup-compatibility/2006">
              <mc:Choice xmlns:v="urn:schemas-microsoft-com:vml" Requires="v">
                <p:oleObj spid="_x0000_s45599" name="Equation" r:id="rId14" imgW="3213100" imgH="368300" progId="Equation.DSMT4">
                  <p:embed/>
                </p:oleObj>
              </mc:Choice>
              <mc:Fallback>
                <p:oleObj name="Equation" r:id="rId14" imgW="3213100" imgH="368300"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4191000"/>
                        <a:ext cx="321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157125831"/>
              </p:ext>
            </p:extLst>
          </p:nvPr>
        </p:nvGraphicFramePr>
        <p:xfrm>
          <a:off x="3054350" y="4749800"/>
          <a:ext cx="2413000" cy="635000"/>
        </p:xfrm>
        <a:graphic>
          <a:graphicData uri="http://schemas.openxmlformats.org/presentationml/2006/ole">
            <mc:AlternateContent xmlns:mc="http://schemas.openxmlformats.org/markup-compatibility/2006">
              <mc:Choice xmlns:v="urn:schemas-microsoft-com:vml" Requires="v">
                <p:oleObj spid="_x0000_s45600" name="Equation" r:id="rId16" imgW="2413000" imgH="635000" progId="Equation.DSMT4">
                  <p:embed/>
                </p:oleObj>
              </mc:Choice>
              <mc:Fallback>
                <p:oleObj name="Equation" r:id="rId16" imgW="2413000" imgH="635000" progId="Equation.DSMT4">
                  <p:embed/>
                  <p:pic>
                    <p:nvPicPr>
                      <p:cNvPr id="0" name="Object 25"/>
                      <p:cNvPicPr>
                        <a:picLocks noChangeAspect="1" noChangeArrowheads="1"/>
                      </p:cNvPicPr>
                      <p:nvPr/>
                    </p:nvPicPr>
                    <p:blipFill>
                      <a:blip r:embed="rId17"/>
                      <a:srcRect/>
                      <a:stretch>
                        <a:fillRect/>
                      </a:stretch>
                    </p:blipFill>
                    <p:spPr bwMode="auto">
                      <a:xfrm>
                        <a:off x="3054350" y="4749800"/>
                        <a:ext cx="2413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41" descr="Blue tissue paper"/>
          <p:cNvSpPr txBox="1">
            <a:spLocks noChangeArrowheads="1"/>
          </p:cNvSpPr>
          <p:nvPr/>
        </p:nvSpPr>
        <p:spPr bwMode="auto">
          <a:xfrm>
            <a:off x="5867400" y="4168775"/>
            <a:ext cx="31242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left side is a derivative of a product</a:t>
            </a:r>
          </a:p>
        </p:txBody>
      </p:sp>
      <p:sp>
        <p:nvSpPr>
          <p:cNvPr id="41" name="Text Box 41" descr="Blue tissue paper"/>
          <p:cNvSpPr txBox="1">
            <a:spLocks noChangeArrowheads="1"/>
          </p:cNvSpPr>
          <p:nvPr/>
        </p:nvSpPr>
        <p:spPr bwMode="auto">
          <a:xfrm>
            <a:off x="1295400" y="5619750"/>
            <a:ext cx="7391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Integrate both sides and for solve for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p>
        </p:txBody>
      </p:sp>
      <p:sp>
        <p:nvSpPr>
          <p:cNvPr id="1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nodeType="afterGroup">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nodeType="afterGroup">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9"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Retirement Account (5 of 6)</a:t>
            </a:r>
          </a:p>
        </p:txBody>
      </p:sp>
      <p:sp>
        <p:nvSpPr>
          <p:cNvPr id="509957" name="Text Box 5" descr="Blue tissue paper"/>
          <p:cNvSpPr txBox="1">
            <a:spLocks noChangeArrowheads="1"/>
          </p:cNvSpPr>
          <p:nvPr/>
        </p:nvSpPr>
        <p:spPr bwMode="auto">
          <a:xfrm>
            <a:off x="152400" y="1077912"/>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graphicFrame>
        <p:nvGraphicFramePr>
          <p:cNvPr id="46083" name="Object 16"/>
          <p:cNvGraphicFramePr>
            <a:graphicFrameLocks noChangeAspect="1"/>
          </p:cNvGraphicFramePr>
          <p:nvPr>
            <p:extLst>
              <p:ext uri="{D42A27DB-BD31-4B8C-83A1-F6EECF244321}">
                <p14:modId xmlns:p14="http://schemas.microsoft.com/office/powerpoint/2010/main" val="3692775788"/>
              </p:ext>
            </p:extLst>
          </p:nvPr>
        </p:nvGraphicFramePr>
        <p:xfrm>
          <a:off x="2876550" y="1320800"/>
          <a:ext cx="2362200" cy="457200"/>
        </p:xfrm>
        <a:graphic>
          <a:graphicData uri="http://schemas.openxmlformats.org/presentationml/2006/ole">
            <mc:AlternateContent xmlns:mc="http://schemas.openxmlformats.org/markup-compatibility/2006">
              <mc:Choice xmlns:v="urn:schemas-microsoft-com:vml" Requires="v">
                <p:oleObj spid="_x0000_s46918" name="Equation" r:id="rId4" imgW="2361960" imgH="457200" progId="Equation.DSMT4">
                  <p:embed/>
                </p:oleObj>
              </mc:Choice>
              <mc:Fallback>
                <p:oleObj name="Equation" r:id="rId4" imgW="2361960" imgH="457200" progId="Equation.DSMT4">
                  <p:embed/>
                  <p:pic>
                    <p:nvPicPr>
                      <p:cNvPr id="0" name="Object 16"/>
                      <p:cNvPicPr>
                        <a:picLocks noChangeAspect="1" noChangeArrowheads="1"/>
                      </p:cNvPicPr>
                      <p:nvPr/>
                    </p:nvPicPr>
                    <p:blipFill>
                      <a:blip r:embed="rId5"/>
                      <a:srcRect/>
                      <a:stretch>
                        <a:fillRect/>
                      </a:stretch>
                    </p:blipFill>
                    <p:spPr bwMode="auto">
                      <a:xfrm>
                        <a:off x="2876550" y="1320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2882900" y="1917700"/>
          <a:ext cx="2590800" cy="647700"/>
        </p:xfrm>
        <a:graphic>
          <a:graphicData uri="http://schemas.openxmlformats.org/presentationml/2006/ole">
            <mc:AlternateContent xmlns:mc="http://schemas.openxmlformats.org/markup-compatibility/2006">
              <mc:Choice xmlns:v="urn:schemas-microsoft-com:vml" Requires="v">
                <p:oleObj spid="_x0000_s46919" name="Equation" r:id="rId6" imgW="2590800" imgH="647700" progId="Equation.DSMT4">
                  <p:embed/>
                </p:oleObj>
              </mc:Choice>
              <mc:Fallback>
                <p:oleObj name="Equation" r:id="rId6" imgW="2590800" imgH="6477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2900" y="1917700"/>
                        <a:ext cx="259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nvGraphicFramePr>
        <p:xfrm>
          <a:off x="2895600" y="2679700"/>
          <a:ext cx="2717800" cy="368300"/>
        </p:xfrm>
        <a:graphic>
          <a:graphicData uri="http://schemas.openxmlformats.org/presentationml/2006/ole">
            <mc:AlternateContent xmlns:mc="http://schemas.openxmlformats.org/markup-compatibility/2006">
              <mc:Choice xmlns:v="urn:schemas-microsoft-com:vml" Requires="v">
                <p:oleObj spid="_x0000_s46920" name="Equation" r:id="rId8" imgW="2717800" imgH="368300" progId="Equation.DSMT4">
                  <p:embed/>
                </p:oleObj>
              </mc:Choice>
              <mc:Fallback>
                <p:oleObj name="Equation" r:id="rId8" imgW="2717800" imgH="368300" progId="Equation.DSMT4">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2679700"/>
                        <a:ext cx="271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1" descr="Blue tissue paper"/>
          <p:cNvSpPr txBox="1">
            <a:spLocks noChangeArrowheads="1"/>
          </p:cNvSpPr>
          <p:nvPr/>
        </p:nvSpPr>
        <p:spPr bwMode="auto">
          <a:xfrm>
            <a:off x="7010400" y="3276600"/>
            <a:ext cx="1651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olve for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p>
        </p:txBody>
      </p:sp>
      <p:graphicFrame>
        <p:nvGraphicFramePr>
          <p:cNvPr id="22" name="Object 21"/>
          <p:cNvGraphicFramePr>
            <a:graphicFrameLocks noChangeAspect="1"/>
          </p:cNvGraphicFramePr>
          <p:nvPr>
            <p:extLst>
              <p:ext uri="{D42A27DB-BD31-4B8C-83A1-F6EECF244321}">
                <p14:modId xmlns:p14="http://schemas.microsoft.com/office/powerpoint/2010/main" val="1074309378"/>
              </p:ext>
            </p:extLst>
          </p:nvPr>
        </p:nvGraphicFramePr>
        <p:xfrm>
          <a:off x="3365500" y="3251200"/>
          <a:ext cx="2971800" cy="431800"/>
        </p:xfrm>
        <a:graphic>
          <a:graphicData uri="http://schemas.openxmlformats.org/presentationml/2006/ole">
            <mc:AlternateContent xmlns:mc="http://schemas.openxmlformats.org/markup-compatibility/2006">
              <mc:Choice xmlns:v="urn:schemas-microsoft-com:vml" Requires="v">
                <p:oleObj spid="_x0000_s46921" name="Equation" r:id="rId10" imgW="2971800" imgH="431640" progId="Equation.DSMT4">
                  <p:embed/>
                </p:oleObj>
              </mc:Choice>
              <mc:Fallback>
                <p:oleObj name="Equation" r:id="rId10" imgW="2971800" imgH="431640" progId="Equation.DSMT4">
                  <p:embed/>
                  <p:pic>
                    <p:nvPicPr>
                      <p:cNvPr id="0" name="Object 21"/>
                      <p:cNvPicPr>
                        <a:picLocks noChangeAspect="1" noChangeArrowheads="1"/>
                      </p:cNvPicPr>
                      <p:nvPr/>
                    </p:nvPicPr>
                    <p:blipFill>
                      <a:blip r:embed="rId11"/>
                      <a:srcRect/>
                      <a:stretch>
                        <a:fillRect/>
                      </a:stretch>
                    </p:blipFill>
                    <p:spPr bwMode="auto">
                      <a:xfrm>
                        <a:off x="3365500" y="3251200"/>
                        <a:ext cx="297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3416300" y="3810000"/>
          <a:ext cx="2070100" cy="368300"/>
        </p:xfrm>
        <a:graphic>
          <a:graphicData uri="http://schemas.openxmlformats.org/presentationml/2006/ole">
            <mc:AlternateContent xmlns:mc="http://schemas.openxmlformats.org/markup-compatibility/2006">
              <mc:Choice xmlns:v="urn:schemas-microsoft-com:vml" Requires="v">
                <p:oleObj spid="_x0000_s46922" name="Equation" r:id="rId12" imgW="2070100" imgH="368300" progId="Equation.DSMT4">
                  <p:embed/>
                </p:oleObj>
              </mc:Choice>
              <mc:Fallback>
                <p:oleObj name="Equation" r:id="rId12" imgW="2070100" imgH="3683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6300" y="3810000"/>
                        <a:ext cx="207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3097213" y="4343400"/>
          <a:ext cx="2387600" cy="381000"/>
        </p:xfrm>
        <a:graphic>
          <a:graphicData uri="http://schemas.openxmlformats.org/presentationml/2006/ole">
            <mc:AlternateContent xmlns:mc="http://schemas.openxmlformats.org/markup-compatibility/2006">
              <mc:Choice xmlns:v="urn:schemas-microsoft-com:vml" Requires="v">
                <p:oleObj spid="_x0000_s46923" name="Equation" r:id="rId14" imgW="2387600" imgH="381000" progId="Equation.DSMT4">
                  <p:embed/>
                </p:oleObj>
              </mc:Choice>
              <mc:Fallback>
                <p:oleObj name="Equation" r:id="rId14" imgW="2387600" imgH="3810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7213" y="4343400"/>
                        <a:ext cx="238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41" descr="Blue tissue paper"/>
          <p:cNvSpPr txBox="1">
            <a:spLocks noChangeArrowheads="1"/>
          </p:cNvSpPr>
          <p:nvPr/>
        </p:nvSpPr>
        <p:spPr bwMode="auto">
          <a:xfrm>
            <a:off x="7010400" y="3787775"/>
            <a:ext cx="13716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Simplify.</a:t>
            </a:r>
          </a:p>
        </p:txBody>
      </p:sp>
      <p:sp>
        <p:nvSpPr>
          <p:cNvPr id="41" name="Text Box 41" descr="Blue tissue paper"/>
          <p:cNvSpPr txBox="1">
            <a:spLocks noChangeArrowheads="1"/>
          </p:cNvSpPr>
          <p:nvPr/>
        </p:nvSpPr>
        <p:spPr bwMode="auto">
          <a:xfrm>
            <a:off x="1295400" y="4800600"/>
            <a:ext cx="7391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Satisfy initial conditions:</a:t>
            </a:r>
          </a:p>
        </p:txBody>
      </p:sp>
      <p:graphicFrame>
        <p:nvGraphicFramePr>
          <p:cNvPr id="15" name="Object 14"/>
          <p:cNvGraphicFramePr>
            <a:graphicFrameLocks noChangeAspect="1"/>
          </p:cNvGraphicFramePr>
          <p:nvPr/>
        </p:nvGraphicFramePr>
        <p:xfrm>
          <a:off x="3181350" y="5291138"/>
          <a:ext cx="1270000" cy="355600"/>
        </p:xfrm>
        <a:graphic>
          <a:graphicData uri="http://schemas.openxmlformats.org/presentationml/2006/ole">
            <mc:AlternateContent xmlns:mc="http://schemas.openxmlformats.org/markup-compatibility/2006">
              <mc:Choice xmlns:v="urn:schemas-microsoft-com:vml" Requires="v">
                <p:oleObj spid="_x0000_s46924" name="Equation" r:id="rId16" imgW="1270000" imgH="355600" progId="Equation.DSMT4">
                  <p:embed/>
                </p:oleObj>
              </mc:Choice>
              <mc:Fallback>
                <p:oleObj name="Equation" r:id="rId16" imgW="1270000" imgH="355600" progId="Equation.DSMT4">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1350" y="5291138"/>
                        <a:ext cx="1270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4495800" y="5257800"/>
          <a:ext cx="1917700" cy="355600"/>
        </p:xfrm>
        <a:graphic>
          <a:graphicData uri="http://schemas.openxmlformats.org/presentationml/2006/ole">
            <mc:AlternateContent xmlns:mc="http://schemas.openxmlformats.org/markup-compatibility/2006">
              <mc:Choice xmlns:v="urn:schemas-microsoft-com:vml" Requires="v">
                <p:oleObj spid="_x0000_s46925" name="Equation" r:id="rId18" imgW="1917700" imgH="355600" progId="Equation.DSMT4">
                  <p:embed/>
                </p:oleObj>
              </mc:Choice>
              <mc:Fallback>
                <p:oleObj name="Equation" r:id="rId18" imgW="1917700" imgH="355600" progId="Equation.DSMT4">
                  <p:embed/>
                  <p:pic>
                    <p:nvPicPr>
                      <p:cNvPr id="0"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5800" y="5257800"/>
                        <a:ext cx="1917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3200400" y="5697538"/>
          <a:ext cx="1993900" cy="279400"/>
        </p:xfrm>
        <a:graphic>
          <a:graphicData uri="http://schemas.openxmlformats.org/presentationml/2006/ole">
            <mc:AlternateContent xmlns:mc="http://schemas.openxmlformats.org/markup-compatibility/2006">
              <mc:Choice xmlns:v="urn:schemas-microsoft-com:vml" Requires="v">
                <p:oleObj spid="_x0000_s46926" name="Equation" r:id="rId20" imgW="1993900" imgH="279400" progId="Equation.DSMT4">
                  <p:embed/>
                </p:oleObj>
              </mc:Choice>
              <mc:Fallback>
                <p:oleObj name="Equation" r:id="rId20" imgW="1993900" imgH="279400" progId="Equation.DSMT4">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5697538"/>
                        <a:ext cx="199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3495675" y="6121400"/>
          <a:ext cx="1155700" cy="279400"/>
        </p:xfrm>
        <a:graphic>
          <a:graphicData uri="http://schemas.openxmlformats.org/presentationml/2006/ole">
            <mc:AlternateContent xmlns:mc="http://schemas.openxmlformats.org/markup-compatibility/2006">
              <mc:Choice xmlns:v="urn:schemas-microsoft-com:vml" Requires="v">
                <p:oleObj spid="_x0000_s46927" name="Equation" r:id="rId22" imgW="1155700" imgH="279400" progId="Equation.DSMT4">
                  <p:embed/>
                </p:oleObj>
              </mc:Choice>
              <mc:Fallback>
                <p:oleObj name="Equation" r:id="rId22" imgW="1155700" imgH="279400" progId="Equation.DSMT4">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95675" y="6121400"/>
                        <a:ext cx="1155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6064250" y="6019800"/>
          <a:ext cx="2908300" cy="381000"/>
        </p:xfrm>
        <a:graphic>
          <a:graphicData uri="http://schemas.openxmlformats.org/presentationml/2006/ole">
            <mc:AlternateContent xmlns:mc="http://schemas.openxmlformats.org/markup-compatibility/2006">
              <mc:Choice xmlns:v="urn:schemas-microsoft-com:vml" Requires="v">
                <p:oleObj spid="_x0000_s46928" name="Equation" r:id="rId24" imgW="2908300" imgH="381000" progId="Equation.DSMT4">
                  <p:embed/>
                </p:oleObj>
              </mc:Choice>
              <mc:Fallback>
                <p:oleObj name="Equation" r:id="rId24" imgW="2908300" imgH="381000" progId="Equation.DSMT4">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64250" y="6019800"/>
                        <a:ext cx="290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9"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290353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dirty="0" smtClean="0">
                <a:latin typeface="+mj-lt"/>
                <a:cs typeface="Verdana"/>
              </a:rPr>
              <a:t>Definition of Differential Equation</a:t>
            </a:r>
          </a:p>
          <a:p>
            <a:pPr>
              <a:spcBef>
                <a:spcPct val="50000"/>
              </a:spcBef>
              <a:buSzPct val="50000"/>
              <a:buFont typeface="Wingdings" charset="0"/>
              <a:buChar char="q"/>
              <a:defRPr/>
            </a:pPr>
            <a:r>
              <a:rPr lang="en-US" sz="1600" dirty="0" smtClean="0">
                <a:latin typeface="+mj-lt"/>
                <a:cs typeface="Verdana"/>
              </a:rPr>
              <a:t>Using Differential Equations</a:t>
            </a:r>
          </a:p>
          <a:p>
            <a:pPr>
              <a:spcBef>
                <a:spcPct val="50000"/>
              </a:spcBef>
              <a:buSzPct val="50000"/>
              <a:buFont typeface="Wingdings" charset="0"/>
              <a:buChar char="q"/>
              <a:defRPr/>
            </a:pPr>
            <a:r>
              <a:rPr lang="en-US" sz="1600" dirty="0" smtClean="0">
                <a:latin typeface="+mj-lt"/>
                <a:cs typeface="Verdana"/>
              </a:rPr>
              <a:t>Orders of Differential Equations</a:t>
            </a:r>
          </a:p>
          <a:p>
            <a:pPr>
              <a:spcBef>
                <a:spcPct val="50000"/>
              </a:spcBef>
              <a:buSzPct val="50000"/>
              <a:buFont typeface="Wingdings" charset="0"/>
              <a:buChar char="q"/>
              <a:defRPr/>
            </a:pPr>
            <a:r>
              <a:rPr lang="en-US" sz="1600" dirty="0" smtClean="0">
                <a:latin typeface="+mj-lt"/>
                <a:cs typeface="Verdana"/>
              </a:rPr>
              <a:t>Solution Curves</a:t>
            </a:r>
          </a:p>
          <a:p>
            <a:pPr>
              <a:spcBef>
                <a:spcPct val="50000"/>
              </a:spcBef>
              <a:buSzPct val="50000"/>
              <a:buFont typeface="Wingdings" charset="0"/>
              <a:buChar char="q"/>
              <a:defRPr/>
            </a:pPr>
            <a:r>
              <a:rPr lang="en-US" sz="1600" dirty="0" smtClean="0">
                <a:latin typeface="+mj-lt"/>
                <a:cs typeface="Verdana"/>
              </a:rPr>
              <a:t>Constant Solutions of Differential Equations</a:t>
            </a:r>
          </a:p>
          <a:p>
            <a:pPr>
              <a:spcBef>
                <a:spcPct val="50000"/>
              </a:spcBef>
              <a:buSzPct val="50000"/>
              <a:buFont typeface="Wingdings" charset="0"/>
              <a:buChar char="q"/>
              <a:defRPr/>
            </a:pPr>
            <a:r>
              <a:rPr lang="en-US" sz="1600" dirty="0" smtClean="0">
                <a:latin typeface="+mj-lt"/>
                <a:cs typeface="Verdana"/>
              </a:rPr>
              <a:t>Applications of Differential Equations</a:t>
            </a:r>
          </a:p>
          <a:p>
            <a:pPr>
              <a:spcBef>
                <a:spcPct val="50000"/>
              </a:spcBef>
              <a:buSzPct val="50000"/>
              <a:buFont typeface="Wingdings" charset="0"/>
              <a:buChar char="q"/>
              <a:defRPr/>
            </a:pPr>
            <a:r>
              <a:rPr lang="en-US" sz="1600" dirty="0" smtClean="0">
                <a:latin typeface="+mj-lt"/>
                <a:cs typeface="Verdana"/>
              </a:rPr>
              <a:t>Slope Fields</a:t>
            </a:r>
          </a:p>
          <a:p>
            <a:pPr>
              <a:spcBef>
                <a:spcPct val="50000"/>
              </a:spcBef>
              <a:buSzPct val="50000"/>
              <a:buFont typeface="Wingdings" charset="0"/>
              <a:buChar char="q"/>
              <a:defRPr/>
            </a:pPr>
            <a:r>
              <a:rPr lang="en-US" sz="1600" dirty="0" smtClean="0">
                <a:latin typeface="+mj-lt"/>
                <a:cs typeface="Verdana"/>
              </a:rPr>
              <a:t>Applications Using Slope Fields</a:t>
            </a:r>
          </a:p>
        </p:txBody>
      </p:sp>
      <p:sp>
        <p:nvSpPr>
          <p:cNvPr id="176134" name="Rectangle 6"/>
          <p:cNvSpPr>
            <a:spLocks noGrp="1" noChangeArrowheads="1"/>
          </p:cNvSpPr>
          <p:nvPr>
            <p:ph type="title"/>
          </p:nvPr>
        </p:nvSpPr>
        <p:spPr>
          <a:xfrm>
            <a:off x="1443038" y="1371600"/>
            <a:ext cx="52625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Retirement Account (6 of 6)</a:t>
            </a:r>
          </a:p>
        </p:txBody>
      </p:sp>
      <p:sp>
        <p:nvSpPr>
          <p:cNvPr id="509957" name="Text Box 5" descr="Blue tissue paper"/>
          <p:cNvSpPr txBox="1">
            <a:spLocks noChangeArrowheads="1"/>
          </p:cNvSpPr>
          <p:nvPr/>
        </p:nvSpPr>
        <p:spPr bwMode="auto">
          <a:xfrm>
            <a:off x="152400" y="1077912"/>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graphicFrame>
        <p:nvGraphicFramePr>
          <p:cNvPr id="47107" name="Object 16"/>
          <p:cNvGraphicFramePr>
            <a:graphicFrameLocks noChangeAspect="1"/>
          </p:cNvGraphicFramePr>
          <p:nvPr/>
        </p:nvGraphicFramePr>
        <p:xfrm>
          <a:off x="3035300" y="1358900"/>
          <a:ext cx="2908300" cy="381000"/>
        </p:xfrm>
        <a:graphic>
          <a:graphicData uri="http://schemas.openxmlformats.org/presentationml/2006/ole">
            <mc:AlternateContent xmlns:mc="http://schemas.openxmlformats.org/markup-compatibility/2006">
              <mc:Choice xmlns:v="urn:schemas-microsoft-com:vml" Requires="v">
                <p:oleObj spid="_x0000_s47188" name="Equation" r:id="rId4" imgW="2908300" imgH="381000" progId="Equation.DSMT4">
                  <p:embed/>
                </p:oleObj>
              </mc:Choice>
              <mc:Fallback>
                <p:oleObj name="Equation" r:id="rId4" imgW="2908300" imgH="3810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1358900"/>
                        <a:ext cx="290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08" name="Picture 1" descr="Screen Shot 2017-03-01 at 2.26.4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905000"/>
            <a:ext cx="386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100" dirty="0">
                <a:latin typeface="Bookman Old Style" panose="02050604050505020204" pitchFamily="18" charset="0"/>
                <a:cs typeface="Verdana" charset="0"/>
              </a:rPr>
              <a:t>A Population Model with Emigration (1 of 2)</a:t>
            </a:r>
          </a:p>
        </p:txBody>
      </p:sp>
      <p:sp>
        <p:nvSpPr>
          <p:cNvPr id="509956" name="Text Box 4" descr="Blue tissue paper"/>
          <p:cNvSpPr txBox="1">
            <a:spLocks noChangeArrowheads="1"/>
          </p:cNvSpPr>
          <p:nvPr/>
        </p:nvSpPr>
        <p:spPr bwMode="auto">
          <a:xfrm>
            <a:off x="152400" y="1157287"/>
            <a:ext cx="1524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9" name="Text Box 7" descr="Blue tissue paper"/>
          <p:cNvSpPr txBox="1">
            <a:spLocks noChangeArrowheads="1"/>
          </p:cNvSpPr>
          <p:nvPr/>
        </p:nvSpPr>
        <p:spPr bwMode="auto">
          <a:xfrm>
            <a:off x="228600" y="1524000"/>
            <a:ext cx="8686800" cy="193899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In 2005, people in a country suffering from </a:t>
            </a:r>
            <a:r>
              <a:rPr lang="en-US" sz="2000" dirty="0" smtClean="0">
                <a:latin typeface="Times New Roman" panose="02020603050405020304" pitchFamily="18" charset="0"/>
                <a:cs typeface="Times New Roman" panose="02020603050405020304" pitchFamily="18" charset="0"/>
              </a:rPr>
              <a:t>economic </a:t>
            </a:r>
            <a:r>
              <a:rPr lang="en-US" sz="2000" dirty="0">
                <a:latin typeface="Times New Roman" panose="02020603050405020304" pitchFamily="18" charset="0"/>
                <a:cs typeface="Times New Roman" panose="02020603050405020304" pitchFamily="18" charset="0"/>
              </a:rPr>
              <a:t>problems started to emigrate to other countries. Let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denote the population of the country in millions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years after 2005. Sociologists studying this population deter- mined that for the next 30 years the number of people emigrating would gradually increase as the news of better prospects outside the country spread. Suppose that the rate of emigration is given </a:t>
            </a:r>
            <a:r>
              <a:rPr lang="en-US" sz="2000" dirty="0" smtClean="0">
                <a:latin typeface="Times New Roman" panose="02020603050405020304" pitchFamily="18" charset="0"/>
                <a:cs typeface="Times New Roman" panose="02020603050405020304" pitchFamily="18" charset="0"/>
              </a:rPr>
              <a:t>by .004</a:t>
            </a:r>
            <a:r>
              <a:rPr lang="en-US" sz="2000" i="1" dirty="0" smtClean="0">
                <a:latin typeface="Times New Roman" panose="02020603050405020304" pitchFamily="18" charset="0"/>
                <a:cs typeface="Times New Roman" panose="02020603050405020304" pitchFamily="18" charset="0"/>
              </a:rPr>
              <a:t>e</a:t>
            </a:r>
            <a:r>
              <a:rPr lang="en-US" sz="2000" baseline="30000" dirty="0" smtClean="0">
                <a:latin typeface="Times New Roman" panose="02020603050405020304" pitchFamily="18" charset="0"/>
                <a:cs typeface="Times New Roman" panose="02020603050405020304" pitchFamily="18" charset="0"/>
              </a:rPr>
              <a:t>0.04</a:t>
            </a:r>
            <a:r>
              <a:rPr lang="en-US" sz="2000" i="1" baseline="30000" dirty="0" smtClean="0">
                <a:latin typeface="Times New Roman" panose="02020603050405020304" pitchFamily="18" charset="0"/>
                <a:cs typeface="Times New Roman" panose="02020603050405020304" pitchFamily="18" charset="0"/>
              </a:rPr>
              <a:t>t</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.04 millions per year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years after 2005</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Suppose </a:t>
            </a:r>
          </a:p>
        </p:txBody>
      </p:sp>
      <p:graphicFrame>
        <p:nvGraphicFramePr>
          <p:cNvPr id="48132" name="Object 4"/>
          <p:cNvGraphicFramePr>
            <a:graphicFrameLocks noChangeAspect="1"/>
          </p:cNvGraphicFramePr>
          <p:nvPr>
            <p:extLst>
              <p:ext uri="{D42A27DB-BD31-4B8C-83A1-F6EECF244321}">
                <p14:modId xmlns:p14="http://schemas.microsoft.com/office/powerpoint/2010/main" val="3704554469"/>
              </p:ext>
            </p:extLst>
          </p:nvPr>
        </p:nvGraphicFramePr>
        <p:xfrm>
          <a:off x="5638800" y="3429000"/>
          <a:ext cx="405121" cy="597554"/>
        </p:xfrm>
        <a:graphic>
          <a:graphicData uri="http://schemas.openxmlformats.org/presentationml/2006/ole">
            <mc:AlternateContent xmlns:mc="http://schemas.openxmlformats.org/markup-compatibility/2006">
              <mc:Choice xmlns:v="urn:schemas-microsoft-com:vml" Requires="v">
                <p:oleObj spid="_x0000_s48213" name="Equation" r:id="rId4" imgW="508000" imgH="749300" progId="Equation.DSMT4">
                  <p:embed/>
                </p:oleObj>
              </mc:Choice>
              <mc:Fallback>
                <p:oleObj name="Equation" r:id="rId4" imgW="508000" imgH="749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29000"/>
                        <a:ext cx="405121" cy="597554"/>
                      </a:xfrm>
                      <a:prstGeom prst="rect">
                        <a:avLst/>
                      </a:prstGeom>
                      <a:noFill/>
                      <a:ln>
                        <a:noFill/>
                      </a:ln>
                      <a:extLst/>
                    </p:spPr>
                  </p:pic>
                </p:oleObj>
              </mc:Fallback>
            </mc:AlternateContent>
          </a:graphicData>
        </a:graphic>
      </p:graphicFrame>
      <p:sp>
        <p:nvSpPr>
          <p:cNvPr id="6" name="Text Box 7" descr="Blue tissue paper"/>
          <p:cNvSpPr txBox="1">
            <a:spLocks noChangeArrowheads="1"/>
          </p:cNvSpPr>
          <p:nvPr/>
        </p:nvSpPr>
        <p:spPr bwMode="auto">
          <a:xfrm>
            <a:off x="228600" y="3352800"/>
            <a:ext cx="8686800" cy="101566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nSpc>
                <a:spcPct val="150000"/>
              </a:lnSpc>
              <a:defRPr/>
            </a:pPr>
            <a:r>
              <a:rPr lang="en-US" sz="2000" dirty="0" smtClean="0">
                <a:latin typeface="Times New Roman" panose="02020603050405020304" pitchFamily="18" charset="0"/>
                <a:cs typeface="Times New Roman" panose="02020603050405020304" pitchFamily="18" charset="0"/>
              </a:rPr>
              <a:t>further </a:t>
            </a:r>
            <a:r>
              <a:rPr lang="en-US" sz="2000" dirty="0">
                <a:latin typeface="Times New Roman" panose="02020603050405020304" pitchFamily="18" charset="0"/>
                <a:cs typeface="Times New Roman" panose="02020603050405020304" pitchFamily="18" charset="0"/>
              </a:rPr>
              <a:t>that the growth constant of the population is        . Find a differential equation satisfied by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100">
                <a:latin typeface="Bookman Old Style" panose="02050604050505020204" pitchFamily="18" charset="0"/>
                <a:cs typeface="Verdana" charset="0"/>
              </a:rPr>
              <a:t>A Population Model with Emigration  (2 of 2)</a:t>
            </a:r>
          </a:p>
        </p:txBody>
      </p:sp>
      <p:sp>
        <p:nvSpPr>
          <p:cNvPr id="509957" name="Text Box 5" descr="Blue tissue paper"/>
          <p:cNvSpPr txBox="1">
            <a:spLocks noChangeArrowheads="1"/>
          </p:cNvSpPr>
          <p:nvPr/>
        </p:nvSpPr>
        <p:spPr bwMode="auto">
          <a:xfrm>
            <a:off x="152400" y="1120914"/>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654314"/>
            <a:ext cx="83058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Rate of growth affected by two influences: rate at which population is growing and rate at which population is emigrating.</a:t>
            </a:r>
          </a:p>
        </p:txBody>
      </p:sp>
      <p:graphicFrame>
        <p:nvGraphicFramePr>
          <p:cNvPr id="17" name="Object 16"/>
          <p:cNvGraphicFramePr>
            <a:graphicFrameLocks noChangeAspect="1"/>
          </p:cNvGraphicFramePr>
          <p:nvPr/>
        </p:nvGraphicFramePr>
        <p:xfrm>
          <a:off x="1676400" y="2590800"/>
          <a:ext cx="241300" cy="304800"/>
        </p:xfrm>
        <a:graphic>
          <a:graphicData uri="http://schemas.openxmlformats.org/presentationml/2006/ole">
            <mc:AlternateContent xmlns:mc="http://schemas.openxmlformats.org/markup-compatibility/2006">
              <mc:Choice xmlns:v="urn:schemas-microsoft-com:vml" Requires="v">
                <p:oleObj spid="_x0000_s49765" name="Equation" r:id="rId4" imgW="241300" imgH="304800" progId="Equation.DSMT4">
                  <p:embed/>
                </p:oleObj>
              </mc:Choice>
              <mc:Fallback>
                <p:oleObj name="Equation" r:id="rId4" imgW="241300" imgH="304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90800"/>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2971800" y="2667000"/>
          <a:ext cx="177800" cy="139700"/>
        </p:xfrm>
        <a:graphic>
          <a:graphicData uri="http://schemas.openxmlformats.org/presentationml/2006/ole">
            <mc:AlternateContent xmlns:mc="http://schemas.openxmlformats.org/markup-compatibility/2006">
              <mc:Choice xmlns:v="urn:schemas-microsoft-com:vml" Requires="v">
                <p:oleObj spid="_x0000_s49766" name="Equation" r:id="rId6" imgW="177800" imgH="139700" progId="Equation.DSMT4">
                  <p:embed/>
                </p:oleObj>
              </mc:Choice>
              <mc:Fallback>
                <p:oleObj name="Equation" r:id="rId6" imgW="177800" imgH="1397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6670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nvGraphicFramePr>
        <p:xfrm>
          <a:off x="4267200" y="2393950"/>
          <a:ext cx="609600" cy="635000"/>
        </p:xfrm>
        <a:graphic>
          <a:graphicData uri="http://schemas.openxmlformats.org/presentationml/2006/ole">
            <mc:AlternateContent xmlns:mc="http://schemas.openxmlformats.org/markup-compatibility/2006">
              <mc:Choice xmlns:v="urn:schemas-microsoft-com:vml" Requires="v">
                <p:oleObj spid="_x0000_s49767" name="Equation" r:id="rId8" imgW="609600" imgH="635000" progId="Equation.DSMT4">
                  <p:embed/>
                </p:oleObj>
              </mc:Choice>
              <mc:Fallback>
                <p:oleObj name="Equation" r:id="rId8" imgW="609600" imgH="6350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39395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nvGraphicFramePr>
        <p:xfrm>
          <a:off x="5924550" y="2692400"/>
          <a:ext cx="177800" cy="127000"/>
        </p:xfrm>
        <a:graphic>
          <a:graphicData uri="http://schemas.openxmlformats.org/presentationml/2006/ole">
            <mc:AlternateContent xmlns:mc="http://schemas.openxmlformats.org/markup-compatibility/2006">
              <mc:Choice xmlns:v="urn:schemas-microsoft-com:vml" Requires="v">
                <p:oleObj spid="_x0000_s49768" name="Equation" r:id="rId10" imgW="177800" imgH="127000" progId="Equation.DSMT4">
                  <p:embed/>
                </p:oleObj>
              </mc:Choice>
              <mc:Fallback>
                <p:oleObj name="Equation" r:id="rId10" imgW="177800" imgH="127000" progId="Equation.DSMT4">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4550" y="269240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nvGraphicFramePr>
        <p:xfrm>
          <a:off x="6699250" y="2552700"/>
          <a:ext cx="1447800" cy="317500"/>
        </p:xfrm>
        <a:graphic>
          <a:graphicData uri="http://schemas.openxmlformats.org/presentationml/2006/ole">
            <mc:AlternateContent xmlns:mc="http://schemas.openxmlformats.org/markup-compatibility/2006">
              <mc:Choice xmlns:v="urn:schemas-microsoft-com:vml" Requires="v">
                <p:oleObj spid="_x0000_s49769" name="Equation" r:id="rId12" imgW="1447800" imgH="317500" progId="Equation.DSMT4">
                  <p:embed/>
                </p:oleObj>
              </mc:Choice>
              <mc:Fallback>
                <p:oleObj name="Equation" r:id="rId12" imgW="1447800" imgH="317500"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9250" y="2552700"/>
                        <a:ext cx="1447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41" descr="Blue tissue paper"/>
          <p:cNvSpPr txBox="1">
            <a:spLocks noChangeArrowheads="1"/>
          </p:cNvSpPr>
          <p:nvPr/>
        </p:nvSpPr>
        <p:spPr bwMode="auto">
          <a:xfrm>
            <a:off x="914400" y="3124200"/>
            <a:ext cx="1828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of</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change of </a:t>
            </a:r>
            <a:r>
              <a:rPr lang="en-US" sz="2000" i="1" dirty="0" smtClean="0">
                <a:latin typeface="Times New Roman" panose="02020603050405020304" pitchFamily="18" charset="0"/>
                <a:cs typeface="Times New Roman" panose="02020603050405020304" pitchFamily="18" charset="0"/>
              </a:rPr>
              <a:t>y</a:t>
            </a:r>
            <a:endParaRPr lang="en-US" sz="2000" dirty="0" smtClean="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nvGraphicFramePr>
        <p:xfrm>
          <a:off x="2971800" y="3441700"/>
          <a:ext cx="177800" cy="139700"/>
        </p:xfrm>
        <a:graphic>
          <a:graphicData uri="http://schemas.openxmlformats.org/presentationml/2006/ole">
            <mc:AlternateContent xmlns:mc="http://schemas.openxmlformats.org/markup-compatibility/2006">
              <mc:Choice xmlns:v="urn:schemas-microsoft-com:vml" Requires="v">
                <p:oleObj spid="_x0000_s49770" name="Equation" r:id="rId14" imgW="177800" imgH="139700" progId="Equation.DSMT4">
                  <p:embed/>
                </p:oleObj>
              </mc:Choice>
              <mc:Fallback>
                <p:oleObj name="Equation" r:id="rId14" imgW="177800" imgH="1397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4417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3429000" y="3124200"/>
            <a:ext cx="2057400" cy="101600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at which</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population is growing</a:t>
            </a:r>
          </a:p>
        </p:txBody>
      </p:sp>
      <p:graphicFrame>
        <p:nvGraphicFramePr>
          <p:cNvPr id="19" name="Object 18"/>
          <p:cNvGraphicFramePr>
            <a:graphicFrameLocks noChangeAspect="1"/>
          </p:cNvGraphicFramePr>
          <p:nvPr/>
        </p:nvGraphicFramePr>
        <p:xfrm>
          <a:off x="5937250" y="3429000"/>
          <a:ext cx="177800" cy="127000"/>
        </p:xfrm>
        <a:graphic>
          <a:graphicData uri="http://schemas.openxmlformats.org/presentationml/2006/ole">
            <mc:AlternateContent xmlns:mc="http://schemas.openxmlformats.org/markup-compatibility/2006">
              <mc:Choice xmlns:v="urn:schemas-microsoft-com:vml" Requires="v">
                <p:oleObj spid="_x0000_s49771" name="Equation" r:id="rId15" imgW="177800" imgH="127000" progId="Equation.DSMT4">
                  <p:embed/>
                </p:oleObj>
              </mc:Choice>
              <mc:Fallback>
                <p:oleObj name="Equation" r:id="rId15" imgW="177800" imgH="12700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7250" y="342900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1" descr="Blue tissue paper"/>
          <p:cNvSpPr txBox="1">
            <a:spLocks noChangeArrowheads="1"/>
          </p:cNvSpPr>
          <p:nvPr/>
        </p:nvSpPr>
        <p:spPr bwMode="auto">
          <a:xfrm>
            <a:off x="6400800" y="3124200"/>
            <a:ext cx="2057400" cy="101600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at which population is emigrating</a:t>
            </a:r>
          </a:p>
        </p:txBody>
      </p:sp>
      <p:sp>
        <p:nvSpPr>
          <p:cNvPr id="21" name="Text Box 41" descr="Blue tissue paper"/>
          <p:cNvSpPr txBox="1">
            <a:spLocks noChangeArrowheads="1"/>
          </p:cNvSpPr>
          <p:nvPr/>
        </p:nvSpPr>
        <p:spPr bwMode="auto">
          <a:xfrm>
            <a:off x="228600" y="4629150"/>
            <a:ext cx="7772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equation in standard form is:</a:t>
            </a:r>
          </a:p>
        </p:txBody>
      </p:sp>
      <p:graphicFrame>
        <p:nvGraphicFramePr>
          <p:cNvPr id="22" name="Object 21"/>
          <p:cNvGraphicFramePr>
            <a:graphicFrameLocks noChangeAspect="1"/>
          </p:cNvGraphicFramePr>
          <p:nvPr/>
        </p:nvGraphicFramePr>
        <p:xfrm>
          <a:off x="3136900" y="5384800"/>
          <a:ext cx="2806700" cy="635000"/>
        </p:xfrm>
        <a:graphic>
          <a:graphicData uri="http://schemas.openxmlformats.org/presentationml/2006/ole">
            <mc:AlternateContent xmlns:mc="http://schemas.openxmlformats.org/markup-compatibility/2006">
              <mc:Choice xmlns:v="urn:schemas-microsoft-com:vml" Requires="v">
                <p:oleObj spid="_x0000_s49772" name="Equation" r:id="rId17" imgW="2806700" imgH="635000" progId="Equation.DSMT4">
                  <p:embed/>
                </p:oleObj>
              </mc:Choice>
              <mc:Fallback>
                <p:oleObj name="Equation" r:id="rId17" imgW="2806700" imgH="635000"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6900" y="5384800"/>
                        <a:ext cx="2806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nodeType="afterGroup">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nodeType="afterGroup">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Newton’s Law of Cooling (1 of 2)</a:t>
            </a:r>
          </a:p>
        </p:txBody>
      </p:sp>
      <p:sp>
        <p:nvSpPr>
          <p:cNvPr id="509956" name="Text Box 4" descr="Blue tissue paper"/>
          <p:cNvSpPr txBox="1">
            <a:spLocks noChangeArrowheads="1"/>
          </p:cNvSpPr>
          <p:nvPr/>
        </p:nvSpPr>
        <p:spPr bwMode="auto">
          <a:xfrm>
            <a:off x="152400" y="1261408"/>
            <a:ext cx="1600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9" name="Text Box 7" descr="Blue tissue paper"/>
          <p:cNvSpPr txBox="1">
            <a:spLocks noChangeArrowheads="1"/>
          </p:cNvSpPr>
          <p:nvPr/>
        </p:nvSpPr>
        <p:spPr bwMode="auto">
          <a:xfrm>
            <a:off x="228600" y="1718608"/>
            <a:ext cx="8686800" cy="193899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A hungry college student, in a rush to eat, turns the oven on and puts a frozen pizza in it without preheating the oven. Let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denote the </a:t>
            </a:r>
            <a:r>
              <a:rPr lang="en-US" sz="2000" dirty="0" smtClean="0">
                <a:latin typeface="Times New Roman" panose="02020603050405020304" pitchFamily="18" charset="0"/>
                <a:cs typeface="Times New Roman" panose="02020603050405020304" pitchFamily="18" charset="0"/>
              </a:rPr>
              <a:t>temperature </a:t>
            </a:r>
            <a:r>
              <a:rPr lang="en-US" sz="2000" dirty="0">
                <a:latin typeface="Times New Roman" panose="02020603050405020304" pitchFamily="18" charset="0"/>
                <a:cs typeface="Times New Roman" panose="02020603050405020304" pitchFamily="18" charset="0"/>
              </a:rPr>
              <a:t>of the pizza and </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the oven’s temperature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minutes after the oven was turned on. According to Newton’s law of cooling, the rate of change of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is proportional to the difference between the oven’s temperature and the temperature of the pizza. Find a </a:t>
            </a:r>
            <a:r>
              <a:rPr lang="en-US" sz="2000" dirty="0" smtClean="0">
                <a:latin typeface="Times New Roman" panose="02020603050405020304" pitchFamily="18" charset="0"/>
                <a:cs typeface="Times New Roman" panose="02020603050405020304" pitchFamily="18" charset="0"/>
              </a:rPr>
              <a:t>differential </a:t>
            </a:r>
            <a:r>
              <a:rPr lang="en-US" sz="2000" dirty="0">
                <a:latin typeface="Times New Roman" panose="02020603050405020304" pitchFamily="18" charset="0"/>
                <a:cs typeface="Times New Roman" panose="02020603050405020304" pitchFamily="18" charset="0"/>
              </a:rPr>
              <a:t>equation that is satisfied by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p>
        </p:txBody>
      </p:sp>
      <p:sp>
        <p:nvSpPr>
          <p:cNvPr id="7" name="Text Box 5" descr="Blue tissue paper"/>
          <p:cNvSpPr txBox="1">
            <a:spLocks noChangeArrowheads="1"/>
          </p:cNvSpPr>
          <p:nvPr/>
        </p:nvSpPr>
        <p:spPr bwMode="auto">
          <a:xfrm>
            <a:off x="152400" y="43434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8" name="Text Box 41" descr="Blue tissue paper"/>
          <p:cNvSpPr txBox="1">
            <a:spLocks noChangeArrowheads="1"/>
          </p:cNvSpPr>
          <p:nvPr/>
        </p:nvSpPr>
        <p:spPr bwMode="auto">
          <a:xfrm>
            <a:off x="228600" y="47244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Rate of change of temperature of pizza is derivative of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266692725"/>
              </p:ext>
            </p:extLst>
          </p:nvPr>
        </p:nvGraphicFramePr>
        <p:xfrm>
          <a:off x="2876550" y="5880100"/>
          <a:ext cx="2921000" cy="482600"/>
        </p:xfrm>
        <a:graphic>
          <a:graphicData uri="http://schemas.openxmlformats.org/presentationml/2006/ole">
            <mc:AlternateContent xmlns:mc="http://schemas.openxmlformats.org/markup-compatibility/2006">
              <mc:Choice xmlns:v="urn:schemas-microsoft-com:vml" Requires="v">
                <p:oleObj spid="_x0000_s50264" name="Equation" r:id="rId4" imgW="2920680" imgH="482400" progId="Equation.DSMT4">
                  <p:embed/>
                </p:oleObj>
              </mc:Choice>
              <mc:Fallback>
                <p:oleObj name="Equation" r:id="rId4" imgW="2920680" imgH="482400" progId="Equation.DSMT4">
                  <p:embed/>
                  <p:pic>
                    <p:nvPicPr>
                      <p:cNvPr id="0" name="Object 8"/>
                      <p:cNvPicPr>
                        <a:picLocks noChangeAspect="1" noChangeArrowheads="1"/>
                      </p:cNvPicPr>
                      <p:nvPr/>
                    </p:nvPicPr>
                    <p:blipFill>
                      <a:blip r:embed="rId5"/>
                      <a:srcRect/>
                      <a:stretch>
                        <a:fillRect/>
                      </a:stretch>
                    </p:blipFill>
                    <p:spPr bwMode="auto">
                      <a:xfrm>
                        <a:off x="2876550" y="5880100"/>
                        <a:ext cx="292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41" descr="Blue tissue paper"/>
          <p:cNvSpPr txBox="1">
            <a:spLocks noChangeArrowheads="1"/>
          </p:cNvSpPr>
          <p:nvPr/>
        </p:nvSpPr>
        <p:spPr bwMode="auto">
          <a:xfrm>
            <a:off x="228600" y="5086350"/>
            <a:ext cx="8305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This derivative is proportional to the difference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Thus, there exists a constant </a:t>
            </a:r>
            <a:r>
              <a:rPr lang="en-US" sz="2000" i="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 such that</a:t>
            </a:r>
          </a:p>
        </p:txBody>
      </p:sp>
      <p:sp>
        <p:nvSpPr>
          <p:cNvPr id="11"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Newton’s Law of Cooling (2 of 2)</a:t>
            </a:r>
          </a:p>
        </p:txBody>
      </p:sp>
      <p:sp>
        <p:nvSpPr>
          <p:cNvPr id="509957" name="Text Box 5" descr="Blue tissue paper"/>
          <p:cNvSpPr txBox="1">
            <a:spLocks noChangeArrowheads="1"/>
          </p:cNvSpPr>
          <p:nvPr/>
        </p:nvSpPr>
        <p:spPr bwMode="auto">
          <a:xfrm>
            <a:off x="152400" y="12192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752600"/>
            <a:ext cx="8915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While pizza is heating, temperature is rising, so            is positive.</a:t>
            </a:r>
          </a:p>
        </p:txBody>
      </p:sp>
      <p:sp>
        <p:nvSpPr>
          <p:cNvPr id="21" name="Text Box 41" descr="Blue tissue paper"/>
          <p:cNvSpPr txBox="1">
            <a:spLocks noChangeArrowheads="1"/>
          </p:cNvSpPr>
          <p:nvPr/>
        </p:nvSpPr>
        <p:spPr bwMode="auto">
          <a:xfrm>
            <a:off x="228600" y="3352800"/>
            <a:ext cx="7772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differential equation satisfied by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is:</a:t>
            </a:r>
          </a:p>
        </p:txBody>
      </p:sp>
      <p:graphicFrame>
        <p:nvGraphicFramePr>
          <p:cNvPr id="22" name="Object 21"/>
          <p:cNvGraphicFramePr>
            <a:graphicFrameLocks noChangeAspect="1"/>
          </p:cNvGraphicFramePr>
          <p:nvPr>
            <p:extLst>
              <p:ext uri="{D42A27DB-BD31-4B8C-83A1-F6EECF244321}">
                <p14:modId xmlns:p14="http://schemas.microsoft.com/office/powerpoint/2010/main" val="1213688053"/>
              </p:ext>
            </p:extLst>
          </p:nvPr>
        </p:nvGraphicFramePr>
        <p:xfrm>
          <a:off x="3067050" y="4000500"/>
          <a:ext cx="2146300" cy="482600"/>
        </p:xfrm>
        <a:graphic>
          <a:graphicData uri="http://schemas.openxmlformats.org/presentationml/2006/ole">
            <mc:AlternateContent xmlns:mc="http://schemas.openxmlformats.org/markup-compatibility/2006">
              <mc:Choice xmlns:v="urn:schemas-microsoft-com:vml" Requires="v">
                <p:oleObj spid="_x0000_s51363" name="Equation" r:id="rId4" imgW="2145960" imgH="482400" progId="Equation.DSMT4">
                  <p:embed/>
                </p:oleObj>
              </mc:Choice>
              <mc:Fallback>
                <p:oleObj name="Equation" r:id="rId4" imgW="2145960" imgH="482400" progId="Equation.DSMT4">
                  <p:embed/>
                  <p:pic>
                    <p:nvPicPr>
                      <p:cNvPr id="0" name="Object 21"/>
                      <p:cNvPicPr>
                        <a:picLocks noChangeAspect="1" noChangeArrowheads="1"/>
                      </p:cNvPicPr>
                      <p:nvPr/>
                    </p:nvPicPr>
                    <p:blipFill>
                      <a:blip r:embed="rId5"/>
                      <a:srcRect/>
                      <a:stretch>
                        <a:fillRect/>
                      </a:stretch>
                    </p:blipFill>
                    <p:spPr bwMode="auto">
                      <a:xfrm>
                        <a:off x="3067050" y="4000500"/>
                        <a:ext cx="214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6" name="Object 1"/>
          <p:cNvGraphicFramePr>
            <a:graphicFrameLocks noChangeAspect="1"/>
          </p:cNvGraphicFramePr>
          <p:nvPr>
            <p:extLst>
              <p:ext uri="{D42A27DB-BD31-4B8C-83A1-F6EECF244321}">
                <p14:modId xmlns:p14="http://schemas.microsoft.com/office/powerpoint/2010/main" val="2548763085"/>
              </p:ext>
            </p:extLst>
          </p:nvPr>
        </p:nvGraphicFramePr>
        <p:xfrm>
          <a:off x="5181600" y="1752600"/>
          <a:ext cx="647700" cy="406400"/>
        </p:xfrm>
        <a:graphic>
          <a:graphicData uri="http://schemas.openxmlformats.org/presentationml/2006/ole">
            <mc:AlternateContent xmlns:mc="http://schemas.openxmlformats.org/markup-compatibility/2006">
              <mc:Choice xmlns:v="urn:schemas-microsoft-com:vml" Requires="v">
                <p:oleObj spid="_x0000_s51364" name="Equation" r:id="rId6" imgW="647700" imgH="406400" progId="Equation.DSMT4">
                  <p:embed/>
                </p:oleObj>
              </mc:Choice>
              <mc:Fallback>
                <p:oleObj name="Equation" r:id="rId6" imgW="647700" imgH="4064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752600"/>
                        <a:ext cx="647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41" descr="Blue tissue paper"/>
          <p:cNvSpPr txBox="1">
            <a:spLocks noChangeArrowheads="1"/>
          </p:cNvSpPr>
          <p:nvPr/>
        </p:nvSpPr>
        <p:spPr bwMode="auto">
          <a:xfrm>
            <a:off x="228600" y="2362200"/>
            <a:ext cx="89154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emperature of oven always higher than temperature of pizza, so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is positive.</a:t>
            </a:r>
          </a:p>
        </p:txBody>
      </p:sp>
      <p:sp>
        <p:nvSpPr>
          <p:cNvPr id="30" name="Text Box 41" descr="Blue tissue paper"/>
          <p:cNvSpPr txBox="1">
            <a:spLocks noChangeArrowheads="1"/>
          </p:cNvSpPr>
          <p:nvPr/>
        </p:nvSpPr>
        <p:spPr bwMode="auto">
          <a:xfrm>
            <a:off x="228600" y="4705350"/>
            <a:ext cx="7772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where </a:t>
            </a:r>
            <a:r>
              <a:rPr lang="en-US" sz="2000" i="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 is a positive constant.</a:t>
            </a:r>
          </a:p>
        </p:txBody>
      </p:sp>
      <p:sp>
        <p:nvSpPr>
          <p:cNvPr id="1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10.5</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a:defRPr/>
            </a:pPr>
            <a:r>
              <a:rPr lang="en-US" sz="3600" b="1" dirty="0">
                <a:latin typeface="+mj-lt"/>
                <a:cs typeface="Times New Roman" panose="02020603050405020304" pitchFamily="18" charset="0"/>
              </a:rPr>
              <a:t>Graphing Solutions of Differential Equations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20313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800" dirty="0" smtClean="0">
                <a:latin typeface="+mj-lt"/>
                <a:cs typeface="Verdana"/>
              </a:rPr>
              <a:t>Properties of Differential Equations</a:t>
            </a:r>
          </a:p>
          <a:p>
            <a:pPr>
              <a:spcBef>
                <a:spcPct val="50000"/>
              </a:spcBef>
              <a:buSzPct val="50000"/>
              <a:buFont typeface="Wingdings" charset="0"/>
              <a:buChar char="q"/>
              <a:defRPr/>
            </a:pPr>
            <a:r>
              <a:rPr lang="en-US" sz="1800" dirty="0" smtClean="0">
                <a:latin typeface="+mj-lt"/>
                <a:cs typeface="Verdana"/>
              </a:rPr>
              <a:t>Autonomous Differential Equation</a:t>
            </a:r>
          </a:p>
          <a:p>
            <a:pPr>
              <a:spcBef>
                <a:spcPct val="50000"/>
              </a:spcBef>
              <a:buSzPct val="50000"/>
              <a:buFont typeface="Wingdings" charset="0"/>
              <a:buChar char="q"/>
              <a:defRPr/>
            </a:pPr>
            <a:r>
              <a:rPr lang="en-US" sz="1800" dirty="0" smtClean="0">
                <a:latin typeface="+mj-lt"/>
                <a:cs typeface="Verdana"/>
              </a:rPr>
              <a:t>Rules for Sketching a Solution to           with Given</a:t>
            </a:r>
          </a:p>
          <a:p>
            <a:pPr>
              <a:spcBef>
                <a:spcPct val="50000"/>
              </a:spcBef>
              <a:buSzPct val="50000"/>
              <a:buFont typeface="Wingdings" charset="0"/>
              <a:buChar char="q"/>
              <a:defRPr/>
            </a:pPr>
            <a:r>
              <a:rPr lang="en-US" sz="1800" dirty="0" smtClean="0">
                <a:latin typeface="+mj-lt"/>
                <a:cs typeface="Verdana"/>
              </a:rPr>
              <a:t>Constant Solutions and Graphing</a:t>
            </a:r>
          </a:p>
          <a:p>
            <a:pPr>
              <a:spcBef>
                <a:spcPct val="50000"/>
              </a:spcBef>
              <a:buSzPct val="50000"/>
              <a:buFont typeface="Wingdings" charset="0"/>
              <a:buChar char="q"/>
              <a:defRPr/>
            </a:pPr>
            <a:r>
              <a:rPr lang="en-US" sz="1800" dirty="0" smtClean="0">
                <a:latin typeface="+mj-lt"/>
                <a:cs typeface="Verdana"/>
              </a:rPr>
              <a:t>Concavity of a Solution Curve</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graphicFrame>
        <p:nvGraphicFramePr>
          <p:cNvPr id="53251" name="Object 3"/>
          <p:cNvGraphicFramePr>
            <a:graphicFrameLocks noChangeAspect="1"/>
          </p:cNvGraphicFramePr>
          <p:nvPr>
            <p:extLst>
              <p:ext uri="{D42A27DB-BD31-4B8C-83A1-F6EECF244321}">
                <p14:modId xmlns:p14="http://schemas.microsoft.com/office/powerpoint/2010/main" val="3900557099"/>
              </p:ext>
            </p:extLst>
          </p:nvPr>
        </p:nvGraphicFramePr>
        <p:xfrm>
          <a:off x="6985000" y="3695362"/>
          <a:ext cx="1168400" cy="406400"/>
        </p:xfrm>
        <a:graphic>
          <a:graphicData uri="http://schemas.openxmlformats.org/presentationml/2006/ole">
            <mc:AlternateContent xmlns:mc="http://schemas.openxmlformats.org/markup-compatibility/2006">
              <mc:Choice xmlns:v="urn:schemas-microsoft-com:vml" Requires="v">
                <p:oleObj spid="_x0000_s53408" name="Equation" r:id="rId4" imgW="1168400" imgH="406400" progId="Equation.DSMT4">
                  <p:embed/>
                </p:oleObj>
              </mc:Choice>
              <mc:Fallback>
                <p:oleObj name="Equation" r:id="rId4" imgW="1168400" imgH="406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0" y="3695362"/>
                        <a:ext cx="1168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2" name="Object 1"/>
          <p:cNvGraphicFramePr>
            <a:graphicFrameLocks noChangeAspect="1"/>
          </p:cNvGraphicFramePr>
          <p:nvPr>
            <p:extLst>
              <p:ext uri="{D42A27DB-BD31-4B8C-83A1-F6EECF244321}">
                <p14:modId xmlns:p14="http://schemas.microsoft.com/office/powerpoint/2010/main" val="778905010"/>
              </p:ext>
            </p:extLst>
          </p:nvPr>
        </p:nvGraphicFramePr>
        <p:xfrm>
          <a:off x="5257800" y="3708062"/>
          <a:ext cx="609600" cy="406400"/>
        </p:xfrm>
        <a:graphic>
          <a:graphicData uri="http://schemas.openxmlformats.org/presentationml/2006/ole">
            <mc:AlternateContent xmlns:mc="http://schemas.openxmlformats.org/markup-compatibility/2006">
              <mc:Choice xmlns:v="urn:schemas-microsoft-com:vml" Requires="v">
                <p:oleObj spid="_x0000_s53409" name="Equation" r:id="rId6" imgW="609600" imgH="406400" progId="Equation.DSMT4">
                  <p:embed/>
                </p:oleObj>
              </mc:Choice>
              <mc:Fallback>
                <p:oleObj name="Equation" r:id="rId6" imgW="609600" imgH="4064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708062"/>
                        <a:ext cx="60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Autonomous Differential Equation</a:t>
            </a:r>
          </a:p>
        </p:txBody>
      </p:sp>
      <p:sp>
        <p:nvSpPr>
          <p:cNvPr id="19" name="Text Box 7" descr="Blue tissue paper"/>
          <p:cNvSpPr txBox="1">
            <a:spLocks noChangeArrowheads="1"/>
          </p:cNvSpPr>
          <p:nvPr/>
        </p:nvSpPr>
        <p:spPr bwMode="auto">
          <a:xfrm>
            <a:off x="381000" y="1200090"/>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A differential equation of the form</a:t>
            </a:r>
          </a:p>
        </p:txBody>
      </p:sp>
      <p:sp>
        <p:nvSpPr>
          <p:cNvPr id="7" name="Text Box 7" descr="Blue tissue paper"/>
          <p:cNvSpPr txBox="1">
            <a:spLocks noChangeArrowheads="1"/>
          </p:cNvSpPr>
          <p:nvPr/>
        </p:nvSpPr>
        <p:spPr bwMode="auto">
          <a:xfrm>
            <a:off x="381000" y="3352800"/>
            <a:ext cx="8153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The term </a:t>
            </a:r>
            <a:r>
              <a:rPr lang="en-US" sz="2000" i="1" dirty="0">
                <a:latin typeface="Times New Roman" panose="02020603050405020304" pitchFamily="18" charset="0"/>
                <a:cs typeface="Times New Roman" panose="02020603050405020304" pitchFamily="18" charset="0"/>
              </a:rPr>
              <a:t>autonomous</a:t>
            </a:r>
            <a:r>
              <a:rPr lang="en-US" sz="2000" dirty="0">
                <a:latin typeface="Times New Roman" panose="02020603050405020304" pitchFamily="18" charset="0"/>
                <a:cs typeface="Times New Roman" panose="02020603050405020304" pitchFamily="18" charset="0"/>
              </a:rPr>
              <a:t> here means  “independent of time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refers to the fact the the right side </a:t>
            </a:r>
            <a:r>
              <a:rPr lang="en-US" sz="2000" dirty="0" smtClean="0">
                <a:latin typeface="Times New Roman" panose="02020603050405020304" pitchFamily="18" charset="0"/>
                <a:cs typeface="Times New Roman" panose="02020603050405020304" pitchFamily="18" charset="0"/>
              </a:rPr>
              <a:t>of                 depends </a:t>
            </a:r>
            <a:r>
              <a:rPr lang="en-US" sz="2000" dirty="0">
                <a:latin typeface="Times New Roman" panose="02020603050405020304" pitchFamily="18" charset="0"/>
                <a:cs typeface="Times New Roman" panose="02020603050405020304" pitchFamily="18" charset="0"/>
              </a:rPr>
              <a:t>only </a:t>
            </a:r>
            <a:r>
              <a:rPr lang="en-US" sz="2000" dirty="0" smtClean="0">
                <a:latin typeface="Times New Roman" panose="02020603050405020304" pitchFamily="18" charset="0"/>
                <a:cs typeface="Times New Roman" panose="02020603050405020304" pitchFamily="18" charset="0"/>
              </a:rPr>
              <a:t>on</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and not </a:t>
            </a:r>
            <a:r>
              <a:rPr lang="en-US" sz="2000" i="1" dirty="0" smtClean="0">
                <a:latin typeface="Times New Roman" panose="02020603050405020304" pitchFamily="18" charset="0"/>
                <a:cs typeface="Times New Roman" panose="02020603050405020304" pitchFamily="18" charset="0"/>
              </a:rPr>
              <a:t>t.</a:t>
            </a:r>
            <a:endParaRPr lang="en-US" sz="2000" dirty="0">
              <a:latin typeface="Times New Roman" panose="02020603050405020304" pitchFamily="18" charset="0"/>
              <a:cs typeface="Times New Roman" panose="02020603050405020304" pitchFamily="18" charset="0"/>
            </a:endParaRPr>
          </a:p>
        </p:txBody>
      </p:sp>
      <p:graphicFrame>
        <p:nvGraphicFramePr>
          <p:cNvPr id="54276" name="Object 8"/>
          <p:cNvGraphicFramePr>
            <a:graphicFrameLocks noChangeAspect="1"/>
          </p:cNvGraphicFramePr>
          <p:nvPr>
            <p:extLst>
              <p:ext uri="{D42A27DB-BD31-4B8C-83A1-F6EECF244321}">
                <p14:modId xmlns:p14="http://schemas.microsoft.com/office/powerpoint/2010/main" val="2780803361"/>
              </p:ext>
            </p:extLst>
          </p:nvPr>
        </p:nvGraphicFramePr>
        <p:xfrm>
          <a:off x="3733800" y="1828800"/>
          <a:ext cx="1536700" cy="533400"/>
        </p:xfrm>
        <a:graphic>
          <a:graphicData uri="http://schemas.openxmlformats.org/presentationml/2006/ole">
            <mc:AlternateContent xmlns:mc="http://schemas.openxmlformats.org/markup-compatibility/2006">
              <mc:Choice xmlns:v="urn:schemas-microsoft-com:vml" Requires="v">
                <p:oleObj spid="_x0000_s54432" name="Equation" r:id="rId4" imgW="1536700" imgH="533400" progId="Equation.DSMT4">
                  <p:embed/>
                </p:oleObj>
              </mc:Choice>
              <mc:Fallback>
                <p:oleObj name="Equation" r:id="rId4" imgW="1536700" imgH="533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28800"/>
                        <a:ext cx="1536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7" descr="Blue tissue paper"/>
          <p:cNvSpPr txBox="1">
            <a:spLocks noChangeArrowheads="1"/>
          </p:cNvSpPr>
          <p:nvPr/>
        </p:nvSpPr>
        <p:spPr bwMode="auto">
          <a:xfrm>
            <a:off x="381000" y="2371725"/>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is called </a:t>
            </a:r>
            <a:r>
              <a:rPr lang="en-US" sz="2000" b="1" dirty="0" smtClean="0">
                <a:latin typeface="Times New Roman" panose="02020603050405020304" pitchFamily="18" charset="0"/>
                <a:cs typeface="Times New Roman" panose="02020603050405020304" pitchFamily="18" charset="0"/>
              </a:rPr>
              <a:t>autonomous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54278" name="Object 10"/>
          <p:cNvGraphicFramePr>
            <a:graphicFrameLocks noChangeAspect="1"/>
          </p:cNvGraphicFramePr>
          <p:nvPr>
            <p:extLst>
              <p:ext uri="{D42A27DB-BD31-4B8C-83A1-F6EECF244321}">
                <p14:modId xmlns:p14="http://schemas.microsoft.com/office/powerpoint/2010/main" val="3677378576"/>
              </p:ext>
            </p:extLst>
          </p:nvPr>
        </p:nvGraphicFramePr>
        <p:xfrm>
          <a:off x="2514600" y="3733800"/>
          <a:ext cx="941744" cy="326886"/>
        </p:xfrm>
        <a:graphic>
          <a:graphicData uri="http://schemas.openxmlformats.org/presentationml/2006/ole">
            <mc:AlternateContent xmlns:mc="http://schemas.openxmlformats.org/markup-compatibility/2006">
              <mc:Choice xmlns:v="urn:schemas-microsoft-com:vml" Requires="v">
                <p:oleObj spid="_x0000_s54433" name="Equation" r:id="rId6" imgW="1536700" imgH="533400" progId="Equation.DSMT4">
                  <p:embed/>
                </p:oleObj>
              </mc:Choice>
              <mc:Fallback>
                <p:oleObj name="Equation" r:id="rId6" imgW="1536700" imgH="5334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733800"/>
                        <a:ext cx="941744" cy="326886"/>
                      </a:xfrm>
                      <a:prstGeom prst="rect">
                        <a:avLst/>
                      </a:prstGeom>
                      <a:noFill/>
                      <a:ln>
                        <a:noFill/>
                      </a:ln>
                      <a:extLst/>
                    </p:spPr>
                  </p:pic>
                </p:oleObj>
              </mc:Fallback>
            </mc:AlternateContent>
          </a:graphicData>
        </a:graphic>
      </p:graphicFrame>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Properties of Solutions (1 of 2)</a:t>
            </a:r>
          </a:p>
        </p:txBody>
      </p:sp>
      <p:sp>
        <p:nvSpPr>
          <p:cNvPr id="19" name="Text Box 7" descr="Blue tissue paper"/>
          <p:cNvSpPr txBox="1">
            <a:spLocks noChangeArrowheads="1"/>
          </p:cNvSpPr>
          <p:nvPr/>
        </p:nvSpPr>
        <p:spPr bwMode="auto">
          <a:xfrm>
            <a:off x="381000" y="1498937"/>
            <a:ext cx="8153400" cy="1015663"/>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dirty="0" smtClean="0">
                <a:latin typeface="Times New Roman" panose="02020603050405020304" pitchFamily="18" charset="0"/>
                <a:cs typeface="Times New Roman" panose="02020603050405020304" pitchFamily="18" charset="0"/>
              </a:rPr>
              <a:t>Property I</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Corresponding to each zero of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there is a constant solution of the differential equation. Specifically, if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0, the constant function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is a solution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ext Box 7" descr="Blue tissue paper"/>
          <p:cNvSpPr txBox="1">
            <a:spLocks noChangeArrowheads="1"/>
          </p:cNvSpPr>
          <p:nvPr/>
        </p:nvSpPr>
        <p:spPr bwMode="auto">
          <a:xfrm>
            <a:off x="381000" y="2593975"/>
            <a:ext cx="8153400" cy="70788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b="1" dirty="0" smtClean="0">
                <a:latin typeface="Times New Roman" panose="02020603050405020304" pitchFamily="18" charset="0"/>
                <a:cs typeface="Times New Roman" panose="02020603050405020304" pitchFamily="18" charset="0"/>
              </a:rPr>
              <a:t>Property II</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constant solutions divide the </a:t>
            </a:r>
            <a:r>
              <a:rPr lang="en-US" sz="2000" i="1"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-plane into horizontal strips. Each </a:t>
            </a:r>
            <a:r>
              <a:rPr lang="en-US" sz="2000" dirty="0" err="1">
                <a:latin typeface="Times New Roman" panose="02020603050405020304" pitchFamily="18" charset="0"/>
                <a:cs typeface="Times New Roman" panose="02020603050405020304" pitchFamily="18" charset="0"/>
              </a:rPr>
              <a:t>nonconstant</a:t>
            </a:r>
            <a:r>
              <a:rPr lang="en-US" sz="2000" dirty="0">
                <a:latin typeface="Times New Roman" panose="02020603050405020304" pitchFamily="18" charset="0"/>
                <a:cs typeface="Times New Roman" panose="02020603050405020304" pitchFamily="18" charset="0"/>
              </a:rPr>
              <a:t> solution lies completely in one strip. </a:t>
            </a:r>
          </a:p>
        </p:txBody>
      </p:sp>
      <p:sp>
        <p:nvSpPr>
          <p:cNvPr id="7" name="Text Box 7" descr="Blue tissue paper"/>
          <p:cNvSpPr txBox="1">
            <a:spLocks noChangeArrowheads="1"/>
          </p:cNvSpPr>
          <p:nvPr/>
        </p:nvSpPr>
        <p:spPr bwMode="auto">
          <a:xfrm>
            <a:off x="381000" y="3406914"/>
            <a:ext cx="8153400" cy="70788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b="1" dirty="0" smtClean="0">
                <a:latin typeface="Times New Roman" panose="02020603050405020304" pitchFamily="18" charset="0"/>
                <a:cs typeface="Times New Roman" panose="02020603050405020304" pitchFamily="18" charset="0"/>
              </a:rPr>
              <a:t>Property III</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Each </a:t>
            </a:r>
            <a:r>
              <a:rPr lang="en-US" sz="2000" dirty="0" err="1">
                <a:latin typeface="Times New Roman" panose="02020603050405020304" pitchFamily="18" charset="0"/>
                <a:cs typeface="Times New Roman" panose="02020603050405020304" pitchFamily="18" charset="0"/>
              </a:rPr>
              <a:t>nonconstant</a:t>
            </a:r>
            <a:r>
              <a:rPr lang="en-US" sz="2000" dirty="0">
                <a:latin typeface="Times New Roman" panose="02020603050405020304" pitchFamily="18" charset="0"/>
                <a:cs typeface="Times New Roman" panose="02020603050405020304" pitchFamily="18" charset="0"/>
              </a:rPr>
              <a:t> solution is either strictly increasing or decreasing</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Text Box 7" descr="Blue tissue paper"/>
          <p:cNvSpPr txBox="1">
            <a:spLocks noChangeArrowheads="1"/>
          </p:cNvSpPr>
          <p:nvPr/>
        </p:nvSpPr>
        <p:spPr bwMode="auto">
          <a:xfrm>
            <a:off x="381000" y="4191000"/>
            <a:ext cx="8153400" cy="70788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b="1" dirty="0" smtClean="0">
                <a:latin typeface="Times New Roman" panose="02020603050405020304" pitchFamily="18" charset="0"/>
                <a:cs typeface="Times New Roman" panose="02020603050405020304" pitchFamily="18" charset="0"/>
              </a:rPr>
              <a:t>Property IV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Each </a:t>
            </a:r>
            <a:r>
              <a:rPr lang="en-US" sz="2000" dirty="0" err="1">
                <a:latin typeface="Times New Roman" panose="02020603050405020304" pitchFamily="18" charset="0"/>
                <a:cs typeface="Times New Roman" panose="02020603050405020304" pitchFamily="18" charset="0"/>
              </a:rPr>
              <a:t>nonconstant</a:t>
            </a:r>
            <a:r>
              <a:rPr lang="en-US" sz="2000" dirty="0">
                <a:latin typeface="Times New Roman" panose="02020603050405020304" pitchFamily="18" charset="0"/>
                <a:cs typeface="Times New Roman" panose="02020603050405020304" pitchFamily="18" charset="0"/>
              </a:rPr>
              <a:t> solution either is asymptotic to a constant solution or else increases or decreases without bound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a:latin typeface="Bookman Old Style" panose="02050604050505020204" pitchFamily="18" charset="0"/>
                <a:cs typeface="Verdana" charset="0"/>
              </a:rPr>
              <a:t>Properties of Solutions (2 of 2)</a:t>
            </a:r>
          </a:p>
        </p:txBody>
      </p:sp>
      <p:sp>
        <p:nvSpPr>
          <p:cNvPr id="19" name="Text Box 7" descr="Blue tissue paper"/>
          <p:cNvSpPr txBox="1">
            <a:spLocks noChangeArrowheads="1"/>
          </p:cNvSpPr>
          <p:nvPr/>
        </p:nvSpPr>
        <p:spPr bwMode="auto">
          <a:xfrm>
            <a:off x="457200" y="1123890"/>
            <a:ext cx="8153400" cy="400110"/>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following solution curves illustrate the properties.</a:t>
            </a:r>
            <a:endParaRPr lang="en-US" sz="2000" dirty="0">
              <a:latin typeface="Times New Roman" panose="02020603050405020304" pitchFamily="18" charset="0"/>
              <a:cs typeface="Times New Roman" panose="02020603050405020304" pitchFamily="18" charset="0"/>
            </a:endParaRPr>
          </a:p>
        </p:txBody>
      </p:sp>
      <p:pic>
        <p:nvPicPr>
          <p:cNvPr id="56323" name="Picture 1" descr="Screen Shot 2017-03-02 at 3.14.5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72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3603" name="Rectangle 3"/>
          <p:cNvSpPr>
            <a:spLocks noChangeArrowheads="1"/>
          </p:cNvSpPr>
          <p:nvPr/>
        </p:nvSpPr>
        <p:spPr bwMode="auto">
          <a:xfrm>
            <a:off x="0" y="0"/>
            <a:ext cx="9144000" cy="838200"/>
          </a:xfrm>
          <a:prstGeom prst="rect">
            <a:avLst/>
          </a:prstGeom>
          <a:solidFill>
            <a:srgbClr val="FFFFCC"/>
          </a:solidFill>
          <a:ln>
            <a:noFill/>
          </a:ln>
          <a:effectLst/>
          <a:extLst/>
        </p:spPr>
        <p:txBody>
          <a:bodyPr anchor="ctr"/>
          <a:lstStyle/>
          <a:p>
            <a:pPr>
              <a:spcBef>
                <a:spcPct val="0"/>
              </a:spcBef>
              <a:defRPr/>
            </a:pPr>
            <a:r>
              <a:rPr lang="en-US" sz="3600" dirty="0">
                <a:latin typeface="Bookman Old Style" panose="02050604050505020204" pitchFamily="18" charset="0"/>
                <a:cs typeface="Verdana"/>
              </a:rPr>
              <a:t>Differential </a:t>
            </a:r>
            <a:r>
              <a:rPr lang="en-US" sz="3600" dirty="0" smtClean="0">
                <a:latin typeface="Bookman Old Style" panose="02050604050505020204" pitchFamily="18" charset="0"/>
                <a:cs typeface="Verdana"/>
              </a:rPr>
              <a:t>Equation</a:t>
            </a:r>
            <a:endParaRPr lang="en-US" sz="3600" dirty="0">
              <a:latin typeface="Bookman Old Style" panose="02050604050505020204" pitchFamily="18" charset="0"/>
              <a:cs typeface="Verdana" charset="0"/>
            </a:endParaRPr>
          </a:p>
        </p:txBody>
      </p:sp>
      <p:graphicFrame>
        <p:nvGraphicFramePr>
          <p:cNvPr id="793645" name="Group 45"/>
          <p:cNvGraphicFramePr>
            <a:graphicFrameLocks noGrp="1"/>
          </p:cNvGraphicFramePr>
          <p:nvPr>
            <p:ph sz="half" idx="1"/>
            <p:extLst>
              <p:ext uri="{D42A27DB-BD31-4B8C-83A1-F6EECF244321}">
                <p14:modId xmlns:p14="http://schemas.microsoft.com/office/powerpoint/2010/main" val="903284543"/>
              </p:ext>
            </p:extLst>
          </p:nvPr>
        </p:nvGraphicFramePr>
        <p:xfrm>
          <a:off x="1981200" y="2333625"/>
          <a:ext cx="5257800" cy="2316432"/>
        </p:xfrm>
        <a:graphic>
          <a:graphicData uri="http://schemas.openxmlformats.org/drawingml/2006/table">
            <a:tbl>
              <a:tblPr/>
              <a:tblGrid>
                <a:gridCol w="2628900"/>
                <a:gridCol w="2628900"/>
              </a:tblGrid>
              <a:tr h="3961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Definition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Example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1919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Differential Equation</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An equation involving an unknown function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and one or more of the derivatives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a:t>
                      </a:r>
                      <a:r>
                        <a:rPr kumimoji="0" lang="el-GR"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a:t>
                      </a:r>
                      <a:r>
                        <a:rPr kumimoji="0" lang="el-GR"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a:t>
                      </a:r>
                      <a:r>
                        <a:rPr kumimoji="0" lang="el-GR"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and so on</a:t>
                      </a:r>
                      <a:endParaRPr kumimoji="0" lang="el-GR"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81" name="Object 47"/>
          <p:cNvGraphicFramePr>
            <a:graphicFrameLocks noChangeAspect="1"/>
          </p:cNvGraphicFramePr>
          <p:nvPr/>
        </p:nvGraphicFramePr>
        <p:xfrm>
          <a:off x="5362575" y="3124200"/>
          <a:ext cx="971550" cy="304800"/>
        </p:xfrm>
        <a:graphic>
          <a:graphicData uri="http://schemas.openxmlformats.org/presentationml/2006/ole">
            <mc:AlternateContent xmlns:mc="http://schemas.openxmlformats.org/markup-compatibility/2006">
              <mc:Choice xmlns:v="urn:schemas-microsoft-com:vml" Requires="v">
                <p:oleObj spid="_x0000_s7332" name="Equation" r:id="rId4" imgW="647419" imgH="203112" progId="Equation.3">
                  <p:embed/>
                </p:oleObj>
              </mc:Choice>
              <mc:Fallback>
                <p:oleObj name="Equation" r:id="rId4" imgW="647419" imgH="203112" progId="Equation.3">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3124200"/>
                        <a:ext cx="971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82" name="Object 48"/>
          <p:cNvGraphicFramePr>
            <a:graphicFrameLocks noChangeAspect="1"/>
          </p:cNvGraphicFramePr>
          <p:nvPr/>
        </p:nvGraphicFramePr>
        <p:xfrm>
          <a:off x="5057775" y="3733800"/>
          <a:ext cx="1676400" cy="304800"/>
        </p:xfrm>
        <a:graphic>
          <a:graphicData uri="http://schemas.openxmlformats.org/presentationml/2006/ole">
            <mc:AlternateContent xmlns:mc="http://schemas.openxmlformats.org/markup-compatibility/2006">
              <mc:Choice xmlns:v="urn:schemas-microsoft-com:vml" Requires="v">
                <p:oleObj spid="_x0000_s7333" name="Equation" r:id="rId6" imgW="1117115" imgH="203112" progId="Equation.3">
                  <p:embed/>
                </p:oleObj>
              </mc:Choice>
              <mc:Fallback>
                <p:oleObj name="Equation" r:id="rId6" imgW="1117115" imgH="203112" progId="Equation.3">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5" y="3733800"/>
                        <a:ext cx="1676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000" dirty="0">
                <a:latin typeface="Bookman Old Style" panose="02050604050505020204" pitchFamily="18" charset="0"/>
                <a:cs typeface="Verdana" charset="0"/>
              </a:rPr>
              <a:t>An Autonomous Differential </a:t>
            </a:r>
            <a:r>
              <a:rPr lang="en-US" sz="3000" dirty="0" smtClean="0">
                <a:latin typeface="Bookman Old Style" panose="02050604050505020204" pitchFamily="18" charset="0"/>
                <a:cs typeface="Verdana" charset="0"/>
              </a:rPr>
              <a:t>Equation (1 </a:t>
            </a:r>
            <a:r>
              <a:rPr lang="en-US" sz="3000" dirty="0">
                <a:latin typeface="Bookman Old Style" panose="02050604050505020204" pitchFamily="18" charset="0"/>
                <a:cs typeface="Verdana" charset="0"/>
              </a:rPr>
              <a:t>of 4)</a:t>
            </a:r>
          </a:p>
        </p:txBody>
      </p:sp>
      <p:sp>
        <p:nvSpPr>
          <p:cNvPr id="509956" name="Text Box 4" descr="Blue tissue paper"/>
          <p:cNvSpPr txBox="1">
            <a:spLocks noChangeArrowheads="1"/>
          </p:cNvSpPr>
          <p:nvPr/>
        </p:nvSpPr>
        <p:spPr bwMode="auto">
          <a:xfrm>
            <a:off x="152400" y="1157288"/>
            <a:ext cx="1676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001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Sketch the solution to                   that satisfies                   .  </a:t>
            </a:r>
          </a:p>
        </p:txBody>
      </p:sp>
      <p:sp>
        <p:nvSpPr>
          <p:cNvPr id="509993" name="Text Box 41" descr="Blue tissue paper"/>
          <p:cNvSpPr txBox="1">
            <a:spLocks noChangeArrowheads="1"/>
          </p:cNvSpPr>
          <p:nvPr/>
        </p:nvSpPr>
        <p:spPr bwMode="auto">
          <a:xfrm>
            <a:off x="609600" y="2713038"/>
            <a:ext cx="914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Here </a:t>
            </a:r>
          </a:p>
        </p:txBody>
      </p:sp>
      <p:graphicFrame>
        <p:nvGraphicFramePr>
          <p:cNvPr id="57350" name="Object 1"/>
          <p:cNvGraphicFramePr>
            <a:graphicFrameLocks noChangeAspect="1"/>
          </p:cNvGraphicFramePr>
          <p:nvPr>
            <p:extLst>
              <p:ext uri="{D42A27DB-BD31-4B8C-83A1-F6EECF244321}">
                <p14:modId xmlns:p14="http://schemas.microsoft.com/office/powerpoint/2010/main" val="3235123960"/>
              </p:ext>
            </p:extLst>
          </p:nvPr>
        </p:nvGraphicFramePr>
        <p:xfrm>
          <a:off x="2946400" y="1544638"/>
          <a:ext cx="1092200" cy="368300"/>
        </p:xfrm>
        <a:graphic>
          <a:graphicData uri="http://schemas.openxmlformats.org/presentationml/2006/ole">
            <mc:AlternateContent xmlns:mc="http://schemas.openxmlformats.org/markup-compatibility/2006">
              <mc:Choice xmlns:v="urn:schemas-microsoft-com:vml" Requires="v">
                <p:oleObj spid="_x0000_s57656" name="Equation" r:id="rId4" imgW="1092200" imgH="368300" progId="Equation.DSMT4">
                  <p:embed/>
                </p:oleObj>
              </mc:Choice>
              <mc:Fallback>
                <p:oleObj name="Equation" r:id="rId4" imgW="10922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400" y="1544638"/>
                        <a:ext cx="109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30390150"/>
              </p:ext>
            </p:extLst>
          </p:nvPr>
        </p:nvGraphicFramePr>
        <p:xfrm>
          <a:off x="1371600" y="2722563"/>
          <a:ext cx="1397000" cy="381000"/>
        </p:xfrm>
        <a:graphic>
          <a:graphicData uri="http://schemas.openxmlformats.org/presentationml/2006/ole">
            <mc:AlternateContent xmlns:mc="http://schemas.openxmlformats.org/markup-compatibility/2006">
              <mc:Choice xmlns:v="urn:schemas-microsoft-com:vml" Requires="v">
                <p:oleObj spid="_x0000_s57657" name="Equation" r:id="rId6" imgW="1397000" imgH="381000" progId="Equation.DSMT4">
                  <p:embed/>
                </p:oleObj>
              </mc:Choice>
              <mc:Fallback>
                <p:oleObj name="Equation" r:id="rId6" imgW="1397000" imgH="3810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722563"/>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609600" y="3335338"/>
            <a:ext cx="7924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n the </a:t>
            </a:r>
            <a:r>
              <a:rPr lang="en-US" sz="2000" i="1" dirty="0" err="1" smtClean="0">
                <a:latin typeface="Times New Roman" panose="02020603050405020304" pitchFamily="18" charset="0"/>
                <a:cs typeface="Times New Roman" panose="02020603050405020304" pitchFamily="18" charset="0"/>
              </a:rPr>
              <a:t>yz</a:t>
            </a:r>
            <a:r>
              <a:rPr lang="en-US" sz="2000" dirty="0" smtClean="0">
                <a:latin typeface="Times New Roman" panose="02020603050405020304" pitchFamily="18" charset="0"/>
                <a:cs typeface="Times New Roman" panose="02020603050405020304" pitchFamily="18" charset="0"/>
              </a:rPr>
              <a:t>-coordinate system draw the graph of the function</a:t>
            </a:r>
          </a:p>
        </p:txBody>
      </p:sp>
      <p:graphicFrame>
        <p:nvGraphicFramePr>
          <p:cNvPr id="20" name="Object 19"/>
          <p:cNvGraphicFramePr>
            <a:graphicFrameLocks noChangeAspect="1"/>
          </p:cNvGraphicFramePr>
          <p:nvPr>
            <p:extLst>
              <p:ext uri="{D42A27DB-BD31-4B8C-83A1-F6EECF244321}">
                <p14:modId xmlns:p14="http://schemas.microsoft.com/office/powerpoint/2010/main" val="3015713790"/>
              </p:ext>
            </p:extLst>
          </p:nvPr>
        </p:nvGraphicFramePr>
        <p:xfrm>
          <a:off x="685800" y="3735388"/>
          <a:ext cx="1752600" cy="381000"/>
        </p:xfrm>
        <a:graphic>
          <a:graphicData uri="http://schemas.openxmlformats.org/presentationml/2006/ole">
            <mc:AlternateContent xmlns:mc="http://schemas.openxmlformats.org/markup-compatibility/2006">
              <mc:Choice xmlns:v="urn:schemas-microsoft-com:vml" Requires="v">
                <p:oleObj spid="_x0000_s57658" name="Equation" r:id="rId8" imgW="1752600" imgH="381000" progId="Equation.DSMT4">
                  <p:embed/>
                </p:oleObj>
              </mc:Choice>
              <mc:Fallback>
                <p:oleObj name="Equation" r:id="rId8" imgW="1752600" imgH="3810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735388"/>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4" name="Object 1"/>
          <p:cNvGraphicFramePr>
            <a:graphicFrameLocks noChangeAspect="1"/>
          </p:cNvGraphicFramePr>
          <p:nvPr>
            <p:extLst>
              <p:ext uri="{D42A27DB-BD31-4B8C-83A1-F6EECF244321}">
                <p14:modId xmlns:p14="http://schemas.microsoft.com/office/powerpoint/2010/main" val="1699747991"/>
              </p:ext>
            </p:extLst>
          </p:nvPr>
        </p:nvGraphicFramePr>
        <p:xfrm>
          <a:off x="5410200" y="1549400"/>
          <a:ext cx="1016000" cy="355600"/>
        </p:xfrm>
        <a:graphic>
          <a:graphicData uri="http://schemas.openxmlformats.org/presentationml/2006/ole">
            <mc:AlternateContent xmlns:mc="http://schemas.openxmlformats.org/markup-compatibility/2006">
              <mc:Choice xmlns:v="urn:schemas-microsoft-com:vml" Requires="v">
                <p:oleObj spid="_x0000_s57659" name="Equation" r:id="rId10" imgW="1016000" imgH="355600" progId="Equation.DSMT4">
                  <p:embed/>
                </p:oleObj>
              </mc:Choice>
              <mc:Fallback>
                <p:oleObj name="Equation" r:id="rId10" imgW="1016000" imgH="3556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1549400"/>
                        <a:ext cx="1016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000" dirty="0">
                <a:latin typeface="Bookman Old Style" panose="02050604050505020204" pitchFamily="18" charset="0"/>
                <a:cs typeface="Verdana" charset="0"/>
              </a:rPr>
              <a:t>An Autonomous Differential </a:t>
            </a:r>
            <a:r>
              <a:rPr lang="en-US" sz="3000" dirty="0" smtClean="0">
                <a:latin typeface="Bookman Old Style" panose="02050604050505020204" pitchFamily="18" charset="0"/>
                <a:cs typeface="Verdana" charset="0"/>
              </a:rPr>
              <a:t>Equation (2 </a:t>
            </a:r>
            <a:r>
              <a:rPr lang="en-US" sz="3000" dirty="0">
                <a:latin typeface="Bookman Old Style" panose="02050604050505020204" pitchFamily="18" charset="0"/>
                <a:cs typeface="Verdana" charset="0"/>
              </a:rPr>
              <a:t>of 4)</a:t>
            </a:r>
          </a:p>
        </p:txBody>
      </p:sp>
      <p:sp>
        <p:nvSpPr>
          <p:cNvPr id="509956" name="Text Box 4" descr="Blue tissue paper"/>
          <p:cNvSpPr txBox="1">
            <a:spLocks noChangeArrowheads="1"/>
          </p:cNvSpPr>
          <p:nvPr/>
        </p:nvSpPr>
        <p:spPr bwMode="auto">
          <a:xfrm>
            <a:off x="152400" y="1157288"/>
            <a:ext cx="1828800" cy="369887"/>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Verdana"/>
                <a:cs typeface="Verdana"/>
              </a:rPr>
              <a:t>SOLUTION</a:t>
            </a:r>
          </a:p>
        </p:txBody>
      </p:sp>
      <p:graphicFrame>
        <p:nvGraphicFramePr>
          <p:cNvPr id="22" name="Object 21"/>
          <p:cNvGraphicFramePr>
            <a:graphicFrameLocks noChangeAspect="1"/>
          </p:cNvGraphicFramePr>
          <p:nvPr/>
        </p:nvGraphicFramePr>
        <p:xfrm>
          <a:off x="685800" y="5868988"/>
          <a:ext cx="1092200" cy="368300"/>
        </p:xfrm>
        <a:graphic>
          <a:graphicData uri="http://schemas.openxmlformats.org/presentationml/2006/ole">
            <mc:AlternateContent xmlns:mc="http://schemas.openxmlformats.org/markup-compatibility/2006">
              <mc:Choice xmlns:v="urn:schemas-microsoft-com:vml" Requires="v">
                <p:oleObj spid="_x0000_s58532" name="Equation" r:id="rId4" imgW="1092200" imgH="368300" progId="Equation.DSMT4">
                  <p:embed/>
                </p:oleObj>
              </mc:Choice>
              <mc:Fallback>
                <p:oleObj name="Equation" r:id="rId4" imgW="1092200" imgH="3683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868988"/>
                        <a:ext cx="109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1" descr="Blue tissue paper"/>
          <p:cNvSpPr txBox="1">
            <a:spLocks noChangeArrowheads="1"/>
          </p:cNvSpPr>
          <p:nvPr/>
        </p:nvSpPr>
        <p:spPr bwMode="auto">
          <a:xfrm>
            <a:off x="2209800" y="5105400"/>
            <a:ext cx="3200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has a zero when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a:t>
            </a:r>
          </a:p>
        </p:txBody>
      </p:sp>
      <p:graphicFrame>
        <p:nvGraphicFramePr>
          <p:cNvPr id="24" name="Object 23"/>
          <p:cNvGraphicFramePr>
            <a:graphicFrameLocks noChangeAspect="1"/>
          </p:cNvGraphicFramePr>
          <p:nvPr/>
        </p:nvGraphicFramePr>
        <p:xfrm>
          <a:off x="685800" y="5105400"/>
          <a:ext cx="1397000" cy="381000"/>
        </p:xfrm>
        <a:graphic>
          <a:graphicData uri="http://schemas.openxmlformats.org/presentationml/2006/ole">
            <mc:AlternateContent xmlns:mc="http://schemas.openxmlformats.org/markup-compatibility/2006">
              <mc:Choice xmlns:v="urn:schemas-microsoft-com:vml" Requires="v">
                <p:oleObj spid="_x0000_s58533" name="Equation" r:id="rId6" imgW="1397000" imgH="381000" progId="Equation.DSMT4">
                  <p:embed/>
                </p:oleObj>
              </mc:Choice>
              <mc:Fallback>
                <p:oleObj name="Equation" r:id="rId6" imgW="1397000" imgH="38100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105400"/>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1828800" y="5848350"/>
            <a:ext cx="4267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has the constant solution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a:t>
            </a:r>
          </a:p>
        </p:txBody>
      </p:sp>
      <p:pic>
        <p:nvPicPr>
          <p:cNvPr id="58375" name="Picture 1" descr="Screen Shot 2017-03-04 at 4.53.02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524000"/>
            <a:ext cx="91440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724400" y="1524000"/>
            <a:ext cx="4343400" cy="3581400"/>
          </a:xfrm>
          <a:prstGeom prst="rect">
            <a:avLst/>
          </a:prstGeom>
          <a:solidFill>
            <a:srgbClr val="FFFFFF"/>
          </a:solidFill>
          <a:ln w="9525">
            <a:solidFill>
              <a:schemeClr val="bg1"/>
            </a:solidFill>
            <a:miter lim="800000"/>
            <a:headEnd/>
            <a:tailEnd/>
          </a:ln>
        </p:spPr>
        <p:txBody>
          <a:bodyPr/>
          <a:lstStyle/>
          <a:p>
            <a:pPr marL="342900" indent="-342900"/>
            <a:endParaRPr lang="en-US"/>
          </a:p>
        </p:txBody>
      </p:sp>
      <p:sp>
        <p:nvSpPr>
          <p:cNvPr id="1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000" dirty="0">
                <a:latin typeface="Verdana" charset="0"/>
                <a:cs typeface="Verdana" charset="0"/>
              </a:rPr>
              <a:t>An Autonomous Differential </a:t>
            </a:r>
            <a:r>
              <a:rPr lang="en-US" sz="3000" dirty="0" smtClean="0">
                <a:latin typeface="Verdana" charset="0"/>
                <a:cs typeface="Verdana" charset="0"/>
              </a:rPr>
              <a:t>Equation (3 </a:t>
            </a:r>
            <a:r>
              <a:rPr lang="en-US" sz="3000" dirty="0">
                <a:latin typeface="Verdana" charset="0"/>
                <a:cs typeface="Verdana" charset="0"/>
              </a:rPr>
              <a:t>of 4)</a:t>
            </a:r>
          </a:p>
        </p:txBody>
      </p:sp>
      <p:sp>
        <p:nvSpPr>
          <p:cNvPr id="509956" name="Text Box 4" descr="Blue tissue paper"/>
          <p:cNvSpPr txBox="1">
            <a:spLocks noChangeArrowheads="1"/>
          </p:cNvSpPr>
          <p:nvPr/>
        </p:nvSpPr>
        <p:spPr bwMode="auto">
          <a:xfrm>
            <a:off x="152400" y="1157288"/>
            <a:ext cx="1828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23" name="Text Box 41" descr="Blue tissue paper"/>
          <p:cNvSpPr txBox="1">
            <a:spLocks noChangeArrowheads="1"/>
          </p:cNvSpPr>
          <p:nvPr/>
        </p:nvSpPr>
        <p:spPr bwMode="auto">
          <a:xfrm>
            <a:off x="152400" y="1524000"/>
            <a:ext cx="5410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Note that                 is positive when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–2 </a:t>
            </a:r>
          </a:p>
        </p:txBody>
      </p:sp>
      <p:graphicFrame>
        <p:nvGraphicFramePr>
          <p:cNvPr id="59396" name="Object 23"/>
          <p:cNvGraphicFramePr>
            <a:graphicFrameLocks noChangeAspect="1"/>
          </p:cNvGraphicFramePr>
          <p:nvPr>
            <p:extLst>
              <p:ext uri="{D42A27DB-BD31-4B8C-83A1-F6EECF244321}">
                <p14:modId xmlns:p14="http://schemas.microsoft.com/office/powerpoint/2010/main" val="3454333755"/>
              </p:ext>
            </p:extLst>
          </p:nvPr>
        </p:nvGraphicFramePr>
        <p:xfrm>
          <a:off x="1308100" y="1554163"/>
          <a:ext cx="901700" cy="355600"/>
        </p:xfrm>
        <a:graphic>
          <a:graphicData uri="http://schemas.openxmlformats.org/presentationml/2006/ole">
            <mc:AlternateContent xmlns:mc="http://schemas.openxmlformats.org/markup-compatibility/2006">
              <mc:Choice xmlns:v="urn:schemas-microsoft-com:vml" Requires="v">
                <p:oleObj spid="_x0000_s59555" name="Equation" r:id="rId4" imgW="901700" imgH="355600" progId="Equation.DSMT4">
                  <p:embed/>
                </p:oleObj>
              </mc:Choice>
              <mc:Fallback>
                <p:oleObj name="Equation" r:id="rId4" imgW="901700" imgH="3556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1554163"/>
                        <a:ext cx="901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397" name="Picture 2" descr="Screen Shot 2017-03-04 at 4.53.1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3825"/>
            <a:ext cx="86868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p:cNvGraphicFramePr>
            <a:graphicFrameLocks noChangeAspect="1"/>
          </p:cNvGraphicFramePr>
          <p:nvPr/>
        </p:nvGraphicFramePr>
        <p:xfrm>
          <a:off x="228600" y="1931988"/>
          <a:ext cx="977900" cy="355600"/>
        </p:xfrm>
        <a:graphic>
          <a:graphicData uri="http://schemas.openxmlformats.org/presentationml/2006/ole">
            <mc:AlternateContent xmlns:mc="http://schemas.openxmlformats.org/markup-compatibility/2006">
              <mc:Choice xmlns:v="urn:schemas-microsoft-com:vml" Requires="v">
                <p:oleObj spid="_x0000_s59556" name="Equation" r:id="rId7" imgW="977900" imgH="355600" progId="Equation.DSMT4">
                  <p:embed/>
                </p:oleObj>
              </mc:Choice>
              <mc:Fallback>
                <p:oleObj name="Equation" r:id="rId7" imgW="977900" imgH="3556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931988"/>
                        <a:ext cx="977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1106488" y="1905000"/>
            <a:ext cx="7620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 the derivative of the solution is positive, implies the </a:t>
            </a:r>
          </a:p>
        </p:txBody>
      </p:sp>
      <p:sp>
        <p:nvSpPr>
          <p:cNvPr id="10" name="Text Box 41" descr="Blue tissue paper"/>
          <p:cNvSpPr txBox="1">
            <a:spLocks noChangeArrowheads="1"/>
          </p:cNvSpPr>
          <p:nvPr/>
        </p:nvSpPr>
        <p:spPr bwMode="auto">
          <a:xfrm>
            <a:off x="1600200" y="2266950"/>
            <a:ext cx="7620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solution is increasing, place an arrow at the initial point</a:t>
            </a:r>
          </a:p>
        </p:txBody>
      </p:sp>
      <p:sp>
        <p:nvSpPr>
          <p:cNvPr id="11" name="Rectangle 10"/>
          <p:cNvSpPr>
            <a:spLocks noChangeArrowheads="1"/>
          </p:cNvSpPr>
          <p:nvPr/>
        </p:nvSpPr>
        <p:spPr bwMode="auto">
          <a:xfrm>
            <a:off x="4724400" y="2819400"/>
            <a:ext cx="4343400" cy="3581400"/>
          </a:xfrm>
          <a:prstGeom prst="rect">
            <a:avLst/>
          </a:prstGeom>
          <a:solidFill>
            <a:srgbClr val="FFFFFF"/>
          </a:solidFill>
          <a:ln w="9525">
            <a:solidFill>
              <a:schemeClr val="bg1"/>
            </a:solidFill>
            <a:miter lim="800000"/>
            <a:headEnd/>
            <a:tailEnd/>
          </a:ln>
        </p:spPr>
        <p:txBody>
          <a:bodyPr/>
          <a:lstStyle/>
          <a:p>
            <a:pPr marL="342900" indent="-342900"/>
            <a:endParaRPr lang="en-US"/>
          </a:p>
        </p:txBody>
      </p:sp>
      <p:sp>
        <p:nvSpPr>
          <p:cNvPr id="1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000" dirty="0">
                <a:latin typeface="Bookman Old Style" panose="02050604050505020204" pitchFamily="18" charset="0"/>
                <a:cs typeface="Verdana" charset="0"/>
              </a:rPr>
              <a:t>An Autonomous Differential </a:t>
            </a:r>
            <a:r>
              <a:rPr lang="en-US" sz="3000" dirty="0" smtClean="0">
                <a:latin typeface="Bookman Old Style" panose="02050604050505020204" pitchFamily="18" charset="0"/>
                <a:cs typeface="Verdana" charset="0"/>
              </a:rPr>
              <a:t>Equation (4 </a:t>
            </a:r>
            <a:r>
              <a:rPr lang="en-US" sz="3000" dirty="0">
                <a:latin typeface="Bookman Old Style" panose="02050604050505020204" pitchFamily="18" charset="0"/>
                <a:cs typeface="Verdana" charset="0"/>
              </a:rPr>
              <a:t>of 4)</a:t>
            </a:r>
          </a:p>
        </p:txBody>
      </p:sp>
      <p:sp>
        <p:nvSpPr>
          <p:cNvPr id="509956" name="Text Box 4" descr="Blue tissue paper"/>
          <p:cNvSpPr txBox="1">
            <a:spLocks noChangeArrowheads="1"/>
          </p:cNvSpPr>
          <p:nvPr/>
        </p:nvSpPr>
        <p:spPr bwMode="auto">
          <a:xfrm>
            <a:off x="152400" y="1157288"/>
            <a:ext cx="1828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23" name="Text Box 41" descr="Blue tissue paper"/>
          <p:cNvSpPr txBox="1">
            <a:spLocks noChangeArrowheads="1"/>
          </p:cNvSpPr>
          <p:nvPr/>
        </p:nvSpPr>
        <p:spPr bwMode="auto">
          <a:xfrm>
            <a:off x="152400" y="1524000"/>
            <a:ext cx="8839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Place an arrow to show that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will move from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–2 toward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 0</a:t>
            </a:r>
            <a:r>
              <a:rPr lang="en-US" sz="2000" dirty="0" smtClean="0">
                <a:latin typeface="Times New Roman" panose="02020603050405020304" pitchFamily="18" charset="0"/>
                <a:cs typeface="Times New Roman" panose="02020603050405020304" pitchFamily="18" charset="0"/>
              </a:rPr>
              <a:t> </a:t>
            </a:r>
          </a:p>
        </p:txBody>
      </p:sp>
      <p:graphicFrame>
        <p:nvGraphicFramePr>
          <p:cNvPr id="22" name="Object 21"/>
          <p:cNvGraphicFramePr>
            <a:graphicFrameLocks noChangeAspect="1"/>
          </p:cNvGraphicFramePr>
          <p:nvPr/>
        </p:nvGraphicFramePr>
        <p:xfrm>
          <a:off x="228600" y="1931988"/>
          <a:ext cx="977900" cy="355600"/>
        </p:xfrm>
        <a:graphic>
          <a:graphicData uri="http://schemas.openxmlformats.org/presentationml/2006/ole">
            <mc:AlternateContent xmlns:mc="http://schemas.openxmlformats.org/markup-compatibility/2006">
              <mc:Choice xmlns:v="urn:schemas-microsoft-com:vml" Requires="v">
                <p:oleObj spid="_x0000_s60504" name="Equation" r:id="rId4" imgW="977900" imgH="355600" progId="Equation.DSMT4">
                  <p:embed/>
                </p:oleObj>
              </mc:Choice>
              <mc:Fallback>
                <p:oleObj name="Equation" r:id="rId4" imgW="977900" imgH="3556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31988"/>
                        <a:ext cx="977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1106488" y="1905000"/>
            <a:ext cx="7620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 the slope of the solution curve becomes less positive, </a:t>
            </a:r>
          </a:p>
        </p:txBody>
      </p:sp>
      <p:sp>
        <p:nvSpPr>
          <p:cNvPr id="10" name="Text Box 41" descr="Blue tissue paper"/>
          <p:cNvSpPr txBox="1">
            <a:spLocks noChangeArrowheads="1"/>
          </p:cNvSpPr>
          <p:nvPr/>
        </p:nvSpPr>
        <p:spPr bwMode="auto">
          <a:xfrm>
            <a:off x="1600200" y="2266950"/>
            <a:ext cx="6477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solution curve is concave down</a:t>
            </a:r>
          </a:p>
        </p:txBody>
      </p:sp>
      <p:pic>
        <p:nvPicPr>
          <p:cNvPr id="60423" name="Picture 1" descr="Screen Shot 2017-03-04 at 5.31.1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17788"/>
            <a:ext cx="8610600"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4724400" y="2819400"/>
            <a:ext cx="4343400" cy="3581400"/>
          </a:xfrm>
          <a:prstGeom prst="rect">
            <a:avLst/>
          </a:prstGeom>
          <a:solidFill>
            <a:srgbClr val="FFFFFF"/>
          </a:solidFill>
          <a:ln w="9525">
            <a:solidFill>
              <a:schemeClr val="bg1"/>
            </a:solidFill>
            <a:miter lim="800000"/>
            <a:headEnd/>
            <a:tailEnd/>
          </a:ln>
        </p:spPr>
        <p:txBody>
          <a:bodyPr/>
          <a:lstStyle/>
          <a:p>
            <a:pPr marL="342900" indent="-342900"/>
            <a:endParaRPr lang="en-US"/>
          </a:p>
        </p:txBody>
      </p:sp>
      <p:sp>
        <p:nvSpPr>
          <p:cNvPr id="1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2800" dirty="0">
                <a:latin typeface="Bookman Old Style" panose="02050604050505020204" pitchFamily="18" charset="0"/>
                <a:cs typeface="Verdana" charset="0"/>
              </a:rPr>
              <a:t>General Solution of a First-Order Linear Differential Equation</a:t>
            </a:r>
          </a:p>
        </p:txBody>
      </p:sp>
      <p:sp>
        <p:nvSpPr>
          <p:cNvPr id="509959" name="Text Box 7" descr="Blue tissue paper"/>
          <p:cNvSpPr txBox="1">
            <a:spLocks noChangeArrowheads="1"/>
          </p:cNvSpPr>
          <p:nvPr/>
        </p:nvSpPr>
        <p:spPr bwMode="auto">
          <a:xfrm>
            <a:off x="533400" y="3617913"/>
            <a:ext cx="8153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This equation gives all the solutions of a first-order </a:t>
            </a:r>
            <a:r>
              <a:rPr lang="en-US" sz="2000" dirty="0">
                <a:latin typeface="Times New Roman" panose="02020603050405020304" pitchFamily="18" charset="0"/>
                <a:cs typeface="Times New Roman" panose="02020603050405020304" pitchFamily="18" charset="0"/>
              </a:rPr>
              <a:t>l</a:t>
            </a:r>
            <a:r>
              <a:rPr lang="en-US" sz="2000" dirty="0" smtClean="0">
                <a:latin typeface="Times New Roman" panose="02020603050405020304" pitchFamily="18" charset="0"/>
                <a:cs typeface="Times New Roman" panose="02020603050405020304" pitchFamily="18" charset="0"/>
              </a:rPr>
              <a:t>inear </a:t>
            </a:r>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ifferential equation.</a:t>
            </a:r>
            <a:endParaRPr lang="en-US" sz="2000" i="1" dirty="0" smtClean="0">
              <a:latin typeface="Times New Roman" panose="02020603050405020304" pitchFamily="18" charset="0"/>
              <a:cs typeface="Times New Roman" panose="02020603050405020304" pitchFamily="18" charset="0"/>
            </a:endParaRPr>
          </a:p>
        </p:txBody>
      </p:sp>
      <p:graphicFrame>
        <p:nvGraphicFramePr>
          <p:cNvPr id="61443" name="Object 2"/>
          <p:cNvGraphicFramePr>
            <a:graphicFrameLocks noChangeAspect="1"/>
          </p:cNvGraphicFramePr>
          <p:nvPr>
            <p:extLst>
              <p:ext uri="{D42A27DB-BD31-4B8C-83A1-F6EECF244321}">
                <p14:modId xmlns:p14="http://schemas.microsoft.com/office/powerpoint/2010/main" val="1678520975"/>
              </p:ext>
            </p:extLst>
          </p:nvPr>
        </p:nvGraphicFramePr>
        <p:xfrm>
          <a:off x="1435100" y="2087396"/>
          <a:ext cx="6184900" cy="655803"/>
        </p:xfrm>
        <a:graphic>
          <a:graphicData uri="http://schemas.openxmlformats.org/presentationml/2006/ole">
            <mc:AlternateContent xmlns:mc="http://schemas.openxmlformats.org/markup-compatibility/2006">
              <mc:Choice xmlns:v="urn:schemas-microsoft-com:vml" Requires="v">
                <p:oleObj spid="_x0000_s61524" name="Equation" r:id="rId4" imgW="6946560" imgH="736560" progId="Equation.DSMT4">
                  <p:embed/>
                </p:oleObj>
              </mc:Choice>
              <mc:Fallback>
                <p:oleObj name="Equation" r:id="rId4" imgW="6946560" imgH="736560" progId="Equation.DSMT4">
                  <p:embed/>
                  <p:pic>
                    <p:nvPicPr>
                      <p:cNvPr id="0" name="Object 2"/>
                      <p:cNvPicPr>
                        <a:picLocks noChangeAspect="1" noChangeArrowheads="1"/>
                      </p:cNvPicPr>
                      <p:nvPr/>
                    </p:nvPicPr>
                    <p:blipFill>
                      <a:blip r:embed="rId5"/>
                      <a:srcRect/>
                      <a:stretch>
                        <a:fillRect/>
                      </a:stretch>
                    </p:blipFill>
                    <p:spPr bwMode="auto">
                      <a:xfrm>
                        <a:off x="1435100" y="2087396"/>
                        <a:ext cx="6184900" cy="655803"/>
                      </a:xfrm>
                      <a:prstGeom prst="rect">
                        <a:avLst/>
                      </a:prstGeom>
                      <a:noFill/>
                      <a:ln>
                        <a:noFill/>
                      </a:ln>
                      <a:extLst/>
                    </p:spPr>
                  </p:pic>
                </p:oleObj>
              </mc:Fallback>
            </mc:AlternateContent>
          </a:graphicData>
        </a:graphic>
      </p:graphicFrame>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Rules for Sketching Solution </a:t>
            </a:r>
            <a:r>
              <a:rPr lang="en-US" sz="3200" dirty="0" smtClean="0">
                <a:latin typeface="Bookman Old Style" panose="02050604050505020204" pitchFamily="18" charset="0"/>
                <a:cs typeface="Verdana" charset="0"/>
              </a:rPr>
              <a:t>Curves (1 </a:t>
            </a:r>
            <a:r>
              <a:rPr lang="en-US" sz="3200" dirty="0">
                <a:latin typeface="Bookman Old Style" panose="02050604050505020204" pitchFamily="18" charset="0"/>
                <a:cs typeface="Verdana" charset="0"/>
              </a:rPr>
              <a:t>of </a:t>
            </a:r>
            <a:r>
              <a:rPr lang="en-US" sz="3200" dirty="0" smtClean="0">
                <a:latin typeface="Bookman Old Style" panose="02050604050505020204" pitchFamily="18" charset="0"/>
                <a:cs typeface="Verdana" charset="0"/>
              </a:rPr>
              <a:t>2)</a:t>
            </a:r>
            <a:endParaRPr lang="en-US" sz="3200" dirty="0">
              <a:latin typeface="Bookman Old Style" panose="02050604050505020204" pitchFamily="18" charset="0"/>
              <a:cs typeface="Verdana" charset="0"/>
            </a:endParaRPr>
          </a:p>
        </p:txBody>
      </p:sp>
      <p:sp>
        <p:nvSpPr>
          <p:cNvPr id="19" name="Text Box 7" descr="Blue tissue paper"/>
          <p:cNvSpPr txBox="1">
            <a:spLocks noChangeArrowheads="1"/>
          </p:cNvSpPr>
          <p:nvPr/>
        </p:nvSpPr>
        <p:spPr bwMode="auto">
          <a:xfrm>
            <a:off x="381000" y="1143000"/>
            <a:ext cx="8610600" cy="70788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spcBef>
                <a:spcPct val="50000"/>
              </a:spcBef>
              <a:defRPr/>
            </a:pPr>
            <a:r>
              <a:rPr lang="en-US" sz="2000" b="1"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Sketch the graph of </a:t>
            </a:r>
            <a:r>
              <a:rPr lang="en-US" sz="2000" i="1" dirty="0" smtClean="0">
                <a:latin typeface="Times New Roman" panose="02020603050405020304" pitchFamily="18" charset="0"/>
                <a:cs typeface="Times New Roman" panose="02020603050405020304" pitchFamily="18" charset="0"/>
              </a:rPr>
              <a:t>z </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on a </a:t>
            </a:r>
            <a:r>
              <a:rPr lang="en-US" sz="2000" i="1" dirty="0" err="1" smtClean="0">
                <a:latin typeface="Times New Roman" panose="02020603050405020304" pitchFamily="18" charset="0"/>
                <a:cs typeface="Times New Roman" panose="02020603050405020304" pitchFamily="18" charset="0"/>
              </a:rPr>
              <a:t>yz</a:t>
            </a:r>
            <a:r>
              <a:rPr lang="en-US" sz="2000" dirty="0" smtClean="0">
                <a:latin typeface="Times New Roman" panose="02020603050405020304" pitchFamily="18" charset="0"/>
                <a:cs typeface="Times New Roman" panose="02020603050405020304" pitchFamily="18" charset="0"/>
              </a:rPr>
              <a:t>-coordinate system. Find and label the zeros of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p:txBody>
      </p:sp>
      <p:sp>
        <p:nvSpPr>
          <p:cNvPr id="6" name="Text Box 7" descr="Blue tissue paper"/>
          <p:cNvSpPr txBox="1">
            <a:spLocks noChangeArrowheads="1"/>
          </p:cNvSpPr>
          <p:nvPr/>
        </p:nvSpPr>
        <p:spPr bwMode="auto">
          <a:xfrm>
            <a:off x="381000" y="1905000"/>
            <a:ext cx="8610600" cy="70788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spcBef>
                <a:spcPct val="50000"/>
              </a:spcBef>
              <a:defRPr/>
            </a:pPr>
            <a:r>
              <a:rPr lang="en-US" sz="2000" b="1"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For each zero </a:t>
            </a:r>
            <a:r>
              <a:rPr lang="en-US" sz="2000" i="1"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of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draw the constant solution </a:t>
            </a:r>
            <a:r>
              <a:rPr lang="en-US" sz="2000" i="1" dirty="0" smtClean="0">
                <a:latin typeface="Times New Roman" panose="02020603050405020304" pitchFamily="18" charset="0"/>
                <a:cs typeface="Times New Roman" panose="02020603050405020304" pitchFamily="18" charset="0"/>
              </a:rPr>
              <a:t>y = c</a:t>
            </a:r>
            <a:r>
              <a:rPr lang="en-US" sz="2000" dirty="0" smtClean="0">
                <a:latin typeface="Times New Roman" panose="02020603050405020304" pitchFamily="18" charset="0"/>
                <a:cs typeface="Times New Roman" panose="02020603050405020304" pitchFamily="18" charset="0"/>
              </a:rPr>
              <a:t> on the </a:t>
            </a:r>
            <a:r>
              <a:rPr lang="en-US" sz="2000" i="1" dirty="0" err="1" smtClean="0">
                <a:latin typeface="Times New Roman" panose="02020603050405020304" pitchFamily="18" charset="0"/>
                <a:cs typeface="Times New Roman" panose="02020603050405020304" pitchFamily="18" charset="0"/>
              </a:rPr>
              <a:t>ty</a:t>
            </a:r>
            <a:r>
              <a:rPr lang="en-US" sz="2000" dirty="0" smtClean="0">
                <a:latin typeface="Times New Roman" panose="02020603050405020304" pitchFamily="18" charset="0"/>
                <a:cs typeface="Times New Roman" panose="02020603050405020304" pitchFamily="18" charset="0"/>
              </a:rPr>
              <a:t>-coordinate system.</a:t>
            </a:r>
            <a:endParaRPr lang="en-US" sz="2000" b="1" i="1" dirty="0" smtClean="0">
              <a:latin typeface="Times New Roman" panose="02020603050405020304" pitchFamily="18" charset="0"/>
              <a:cs typeface="Times New Roman" panose="02020603050405020304" pitchFamily="18" charset="0"/>
            </a:endParaRPr>
          </a:p>
        </p:txBody>
      </p:sp>
      <p:sp>
        <p:nvSpPr>
          <p:cNvPr id="14" name="Text Box 7" descr="Blue tissue paper"/>
          <p:cNvSpPr txBox="1">
            <a:spLocks noChangeArrowheads="1"/>
          </p:cNvSpPr>
          <p:nvPr/>
        </p:nvSpPr>
        <p:spPr bwMode="auto">
          <a:xfrm>
            <a:off x="381000" y="2743200"/>
            <a:ext cx="8610600" cy="400110"/>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spcBef>
                <a:spcPct val="50000"/>
              </a:spcBef>
              <a:defRPr/>
            </a:pPr>
            <a:r>
              <a:rPr lang="en-US" sz="2000" b="1" dirty="0">
                <a:latin typeface="Times New Roman" panose="02020603050405020304" pitchFamily="18" charset="0"/>
                <a:cs typeface="Times New Roman" panose="02020603050405020304" pitchFamily="18" charset="0"/>
              </a:rPr>
              <a:t>3</a:t>
            </a:r>
            <a:r>
              <a:rPr lang="en-US"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Plot </a:t>
            </a:r>
            <a:r>
              <a:rPr lang="en-US" sz="2000" i="1" dirty="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on the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-axis of the two coordinate systems.</a:t>
            </a:r>
            <a:endParaRPr lang="en-US" sz="2000" b="1" i="1" dirty="0" smtClean="0">
              <a:latin typeface="Times New Roman" panose="02020603050405020304" pitchFamily="18" charset="0"/>
              <a:cs typeface="Times New Roman" panose="02020603050405020304" pitchFamily="18" charset="0"/>
            </a:endParaRPr>
          </a:p>
        </p:txBody>
      </p:sp>
      <p:sp>
        <p:nvSpPr>
          <p:cNvPr id="7" name="Text Box 7" descr="Blue tissue paper"/>
          <p:cNvSpPr txBox="1">
            <a:spLocks noChangeArrowheads="1"/>
          </p:cNvSpPr>
          <p:nvPr/>
        </p:nvSpPr>
        <p:spPr bwMode="auto">
          <a:xfrm>
            <a:off x="381000" y="3352800"/>
            <a:ext cx="8610600" cy="1015663"/>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spcBef>
                <a:spcPct val="50000"/>
              </a:spcBef>
              <a:defRPr/>
            </a:pPr>
            <a:r>
              <a:rPr lang="en-US" sz="2000" b="1"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Determine whether the value of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is positive or negative when </a:t>
            </a:r>
            <a:r>
              <a:rPr lang="en-US" sz="2000" i="1" dirty="0">
                <a:latin typeface="Times New Roman" panose="02020603050405020304" pitchFamily="18" charset="0"/>
                <a:cs typeface="Times New Roman" panose="02020603050405020304" pitchFamily="18" charset="0"/>
              </a:rPr>
              <a:t>y = y</a:t>
            </a:r>
            <a:r>
              <a:rPr lang="en-US" sz="2000" dirty="0">
                <a:latin typeface="Times New Roman" panose="02020603050405020304" pitchFamily="18" charset="0"/>
                <a:cs typeface="Times New Roman" panose="02020603050405020304" pitchFamily="18" charset="0"/>
              </a:rPr>
              <a:t>(0). This tells us whether the solution is increasing or decreasing. On the </a:t>
            </a:r>
            <a:r>
              <a:rPr lang="en-US" sz="2000" i="1"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-graph, indicate the direction of the solution through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(0).</a:t>
            </a:r>
            <a:endParaRPr lang="en-US" sz="2000" b="1" i="1"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9" name="Text Box 7" descr="Blue tissue paper"/>
          <p:cNvSpPr txBox="1">
            <a:spLocks noChangeArrowheads="1"/>
          </p:cNvSpPr>
          <p:nvPr/>
        </p:nvSpPr>
        <p:spPr bwMode="auto">
          <a:xfrm>
            <a:off x="381000" y="4540984"/>
            <a:ext cx="8610600" cy="1631216"/>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defRPr/>
            </a:pPr>
            <a:r>
              <a:rPr lang="en-US" sz="2000" b="1"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On the </a:t>
            </a:r>
            <a:r>
              <a:rPr lang="en-US" sz="2000" i="1" dirty="0" err="1">
                <a:latin typeface="Times New Roman" panose="02020603050405020304" pitchFamily="18" charset="0"/>
                <a:cs typeface="Times New Roman" panose="02020603050405020304" pitchFamily="18" charset="0"/>
              </a:rPr>
              <a:t>yz</a:t>
            </a:r>
            <a:r>
              <a:rPr lang="en-US" sz="2000" dirty="0">
                <a:latin typeface="Times New Roman" panose="02020603050405020304" pitchFamily="18" charset="0"/>
                <a:cs typeface="Times New Roman" panose="02020603050405020304" pitchFamily="18" charset="0"/>
              </a:rPr>
              <a:t>-graph, indicate in which direction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should move. (</a:t>
            </a:r>
            <a:r>
              <a:rPr lang="en-US" sz="2000" i="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is moving </a:t>
            </a:r>
            <a:r>
              <a:rPr lang="en-US" sz="2000" i="1" dirty="0">
                <a:latin typeface="Times New Roman" panose="02020603050405020304" pitchFamily="18" charset="0"/>
                <a:cs typeface="Times New Roman" panose="02020603050405020304" pitchFamily="18" charset="0"/>
              </a:rPr>
              <a:t>down </a:t>
            </a:r>
            <a:r>
              <a:rPr lang="en-US" sz="2000" dirty="0">
                <a:latin typeface="Times New Roman" panose="02020603050405020304" pitchFamily="18" charset="0"/>
                <a:cs typeface="Times New Roman" panose="02020603050405020304" pitchFamily="18" charset="0"/>
              </a:rPr>
              <a:t>on the </a:t>
            </a:r>
            <a:r>
              <a:rPr lang="en-US" sz="2000" i="1"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-graph,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moves to the </a:t>
            </a:r>
            <a:r>
              <a:rPr lang="en-US" sz="2000" i="1" dirty="0">
                <a:latin typeface="Times New Roman" panose="02020603050405020304" pitchFamily="18" charset="0"/>
                <a:cs typeface="Times New Roman" panose="02020603050405020304" pitchFamily="18" charset="0"/>
              </a:rPr>
              <a:t>left </a:t>
            </a:r>
            <a:r>
              <a:rPr lang="en-US" sz="2000" dirty="0">
                <a:latin typeface="Times New Roman" panose="02020603050405020304" pitchFamily="18" charset="0"/>
                <a:cs typeface="Times New Roman" panose="02020603050405020304" pitchFamily="18" charset="0"/>
              </a:rPr>
              <a:t>on the </a:t>
            </a:r>
            <a:r>
              <a:rPr lang="en-US" sz="2000" i="1" dirty="0" err="1">
                <a:latin typeface="Times New Roman" panose="02020603050405020304" pitchFamily="18" charset="0"/>
                <a:cs typeface="Times New Roman" panose="02020603050405020304" pitchFamily="18" charset="0"/>
              </a:rPr>
              <a:t>yz</a:t>
            </a:r>
            <a:r>
              <a:rPr lang="en-US" sz="2000" dirty="0">
                <a:latin typeface="Times New Roman" panose="02020603050405020304" pitchFamily="18" charset="0"/>
                <a:cs typeface="Times New Roman" panose="02020603050405020304" pitchFamily="18" charset="0"/>
              </a:rPr>
              <a:t>-graph.) As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moves in the proper direction on the </a:t>
            </a:r>
            <a:r>
              <a:rPr lang="en-US" sz="2000" i="1" dirty="0" err="1">
                <a:latin typeface="Times New Roman" panose="02020603050405020304" pitchFamily="18" charset="0"/>
                <a:cs typeface="Times New Roman" panose="02020603050405020304" pitchFamily="18" charset="0"/>
              </a:rPr>
              <a:t>yz</a:t>
            </a:r>
            <a:r>
              <a:rPr lang="en-US" sz="2000" dirty="0">
                <a:latin typeface="Times New Roman" panose="02020603050405020304" pitchFamily="18" charset="0"/>
                <a:cs typeface="Times New Roman" panose="02020603050405020304" pitchFamily="18" charset="0"/>
              </a:rPr>
              <a:t>-graph, determine whether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becomes more positive, less positive, more negative, or less negative. This tells us the concavity of the solution.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14"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200" dirty="0">
                <a:latin typeface="Bookman Old Style" panose="02050604050505020204" pitchFamily="18" charset="0"/>
                <a:cs typeface="Verdana" charset="0"/>
              </a:rPr>
              <a:t>Rules for Sketching Solution </a:t>
            </a:r>
            <a:r>
              <a:rPr lang="en-US" sz="3200" dirty="0" smtClean="0">
                <a:latin typeface="Bookman Old Style" panose="02050604050505020204" pitchFamily="18" charset="0"/>
                <a:cs typeface="Verdana" charset="0"/>
              </a:rPr>
              <a:t>Curves (2 </a:t>
            </a:r>
            <a:r>
              <a:rPr lang="en-US" sz="3200" dirty="0">
                <a:latin typeface="Bookman Old Style" panose="02050604050505020204" pitchFamily="18" charset="0"/>
                <a:cs typeface="Verdana" charset="0"/>
              </a:rPr>
              <a:t>of 2</a:t>
            </a:r>
            <a:r>
              <a:rPr lang="en-US" sz="3200" dirty="0" smtClean="0">
                <a:latin typeface="Bookman Old Style" panose="02050604050505020204" pitchFamily="18" charset="0"/>
                <a:cs typeface="Verdana" charset="0"/>
              </a:rPr>
              <a:t>)</a:t>
            </a:r>
            <a:endParaRPr lang="en-US" sz="3200" dirty="0">
              <a:latin typeface="Bookman Old Style" panose="02050604050505020204" pitchFamily="18" charset="0"/>
              <a:cs typeface="Verdana" charset="0"/>
            </a:endParaRPr>
          </a:p>
        </p:txBody>
      </p:sp>
      <p:sp>
        <p:nvSpPr>
          <p:cNvPr id="19" name="Text Box 7" descr="Blue tissue paper"/>
          <p:cNvSpPr txBox="1">
            <a:spLocks noChangeArrowheads="1"/>
          </p:cNvSpPr>
          <p:nvPr/>
        </p:nvSpPr>
        <p:spPr bwMode="auto">
          <a:xfrm>
            <a:off x="381000" y="1447800"/>
            <a:ext cx="8610600" cy="1323439"/>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defRPr/>
            </a:pPr>
            <a:r>
              <a:rPr lang="en-US" sz="2000" b="1" dirty="0" smtClean="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Beginning </a:t>
            </a:r>
            <a:r>
              <a:rPr lang="en-US" sz="2000" dirty="0">
                <a:latin typeface="Times New Roman" panose="02020603050405020304" pitchFamily="18" charset="0"/>
                <a:cs typeface="Times New Roman" panose="02020603050405020304" pitchFamily="18" charset="0"/>
              </a:rPr>
              <a:t>at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(0) on the </a:t>
            </a:r>
            <a:r>
              <a:rPr lang="en-US" sz="2000" i="1"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-graph, sketch the solution, being guided by the </a:t>
            </a:r>
            <a:r>
              <a:rPr lang="en-US" sz="2000" dirty="0" smtClean="0">
                <a:latin typeface="Times New Roman" panose="02020603050405020304" pitchFamily="18" charset="0"/>
                <a:cs typeface="Times New Roman" panose="02020603050405020304" pitchFamily="18" charset="0"/>
              </a:rPr>
              <a:t>principle </a:t>
            </a:r>
            <a:r>
              <a:rPr lang="en-US" sz="2000" dirty="0">
                <a:latin typeface="Times New Roman" panose="02020603050405020304" pitchFamily="18" charset="0"/>
                <a:cs typeface="Times New Roman" panose="02020603050405020304" pitchFamily="18" charset="0"/>
              </a:rPr>
              <a:t>that the solution will grow (positively or negatively) without bound unless it encounters a constant solution. In this case, it will approach the constant solution asymptotically. </a:t>
            </a:r>
          </a:p>
        </p:txBody>
      </p:sp>
      <p:sp>
        <p:nvSpPr>
          <p:cNvPr id="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 name="Text Box 7" descr="Blue tissue paper"/>
          <p:cNvSpPr txBox="1">
            <a:spLocks noChangeArrowheads="1"/>
          </p:cNvSpPr>
          <p:nvPr/>
        </p:nvSpPr>
        <p:spPr bwMode="auto">
          <a:xfrm>
            <a:off x="381000" y="2870537"/>
            <a:ext cx="8610600" cy="1015663"/>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73088" indent="-573088">
              <a:spcBef>
                <a:spcPct val="50000"/>
              </a:spcBef>
              <a:defRPr/>
            </a:pPr>
            <a:r>
              <a:rPr lang="en-US" sz="2000" b="1"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	On the </a:t>
            </a:r>
            <a:r>
              <a:rPr lang="en-US" sz="2000" i="1"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-coordinate system, draw dashed horizontal lines at all values of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which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has a </a:t>
            </a:r>
            <a:r>
              <a:rPr lang="en-US" sz="2000" i="1" dirty="0">
                <a:latin typeface="Times New Roman" panose="02020603050405020304" pitchFamily="18" charset="0"/>
                <a:cs typeface="Times New Roman" panose="02020603050405020304" pitchFamily="18" charset="0"/>
              </a:rPr>
              <a:t>nonzero</a:t>
            </a:r>
            <a:r>
              <a:rPr lang="en-US" sz="2000" dirty="0">
                <a:latin typeface="Times New Roman" panose="02020603050405020304" pitchFamily="18" charset="0"/>
                <a:cs typeface="Times New Roman" panose="02020603050405020304" pitchFamily="18" charset="0"/>
              </a:rPr>
              <a:t> relative maximum or minimum point. A solution curve will have an inflection point whenever it crosses such a dashed line.</a:t>
            </a:r>
            <a:endParaRPr lang="en-US" sz="2000" b="1" i="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Constant Solution &amp; Graphing (1 of 3)</a:t>
            </a:r>
          </a:p>
        </p:txBody>
      </p:sp>
      <p:sp>
        <p:nvSpPr>
          <p:cNvPr id="509956" name="Text Box 4" descr="Blue tissue paper"/>
          <p:cNvSpPr txBox="1">
            <a:spLocks noChangeArrowheads="1"/>
          </p:cNvSpPr>
          <p:nvPr/>
        </p:nvSpPr>
        <p:spPr bwMode="auto">
          <a:xfrm>
            <a:off x="152400" y="1157288"/>
            <a:ext cx="1447800" cy="36671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098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26670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Sketch solutions to</a:t>
            </a:r>
          </a:p>
        </p:txBody>
      </p:sp>
      <p:sp>
        <p:nvSpPr>
          <p:cNvPr id="509993" name="Text Box 41" descr="Blue tissue paper"/>
          <p:cNvSpPr txBox="1">
            <a:spLocks noChangeArrowheads="1"/>
          </p:cNvSpPr>
          <p:nvPr/>
        </p:nvSpPr>
        <p:spPr bwMode="auto">
          <a:xfrm>
            <a:off x="457200" y="2713038"/>
            <a:ext cx="8534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Since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a:t>
            </a:r>
            <a:r>
              <a:rPr lang="en-US" sz="2000" i="1" dirty="0" smtClean="0">
                <a:latin typeface="Times New Roman" panose="02020603050405020304" pitchFamily="18" charset="0"/>
                <a:cs typeface="Times New Roman" panose="02020603050405020304" pitchFamily="18" charset="0"/>
              </a:rPr>
              <a:t>y</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 4</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4), the zeros are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0 and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4. </a:t>
            </a:r>
          </a:p>
        </p:txBody>
      </p:sp>
      <p:graphicFrame>
        <p:nvGraphicFramePr>
          <p:cNvPr id="66566" name="Object 1"/>
          <p:cNvGraphicFramePr>
            <a:graphicFrameLocks noChangeAspect="1"/>
          </p:cNvGraphicFramePr>
          <p:nvPr>
            <p:extLst>
              <p:ext uri="{D42A27DB-BD31-4B8C-83A1-F6EECF244321}">
                <p14:modId xmlns:p14="http://schemas.microsoft.com/office/powerpoint/2010/main" val="2749204676"/>
              </p:ext>
            </p:extLst>
          </p:nvPr>
        </p:nvGraphicFramePr>
        <p:xfrm>
          <a:off x="2667000" y="1547813"/>
          <a:ext cx="1219200" cy="368300"/>
        </p:xfrm>
        <a:graphic>
          <a:graphicData uri="http://schemas.openxmlformats.org/presentationml/2006/ole">
            <mc:AlternateContent xmlns:mc="http://schemas.openxmlformats.org/markup-compatibility/2006">
              <mc:Choice xmlns:v="urn:schemas-microsoft-com:vml" Requires="v">
                <p:oleObj spid="_x0000_s66649" name="Equation" r:id="rId4" imgW="1219200" imgH="368300" progId="Equation.DSMT4">
                  <p:embed/>
                </p:oleObj>
              </mc:Choice>
              <mc:Fallback>
                <p:oleObj name="Equation" r:id="rId4" imgW="12192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47813"/>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41" descr="Blue tissue paper"/>
          <p:cNvSpPr txBox="1">
            <a:spLocks noChangeArrowheads="1"/>
          </p:cNvSpPr>
          <p:nvPr/>
        </p:nvSpPr>
        <p:spPr bwMode="auto">
          <a:xfrm>
            <a:off x="457200" y="3200400"/>
            <a:ext cx="86106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solution satisfying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(0) = 4.5 is increasing, because the </a:t>
            </a:r>
            <a:r>
              <a:rPr lang="en-US" sz="2000" i="1" dirty="0" smtClean="0">
                <a:latin typeface="Times New Roman" panose="02020603050405020304" pitchFamily="18" charset="0"/>
                <a:cs typeface="Times New Roman" panose="02020603050405020304" pitchFamily="18" charset="0"/>
              </a:rPr>
              <a:t>z</a:t>
            </a:r>
            <a:r>
              <a:rPr lang="en-US" sz="2000" dirty="0" smtClean="0">
                <a:latin typeface="Times New Roman" panose="02020603050405020304" pitchFamily="18" charset="0"/>
                <a:cs typeface="Times New Roman" panose="02020603050405020304" pitchFamily="18" charset="0"/>
              </a:rPr>
              <a:t> coordinate is positive when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4.5 on the </a:t>
            </a:r>
            <a:r>
              <a:rPr lang="en-US" sz="2000" i="1" dirty="0" err="1" smtClean="0">
                <a:latin typeface="Times New Roman" panose="02020603050405020304" pitchFamily="18" charset="0"/>
                <a:cs typeface="Times New Roman" panose="02020603050405020304" pitchFamily="18" charset="0"/>
              </a:rPr>
              <a:t>yz</a:t>
            </a:r>
            <a:r>
              <a:rPr lang="en-US" sz="2000" dirty="0" smtClean="0">
                <a:latin typeface="Times New Roman" panose="02020603050405020304" pitchFamily="18" charset="0"/>
                <a:cs typeface="Times New Roman" panose="02020603050405020304" pitchFamily="18" charset="0"/>
              </a:rPr>
              <a:t>-graph and it continues to increase without bound.</a:t>
            </a:r>
          </a:p>
        </p:txBody>
      </p:sp>
      <p:sp>
        <p:nvSpPr>
          <p:cNvPr id="23" name="Text Box 41" descr="Blue tissue paper"/>
          <p:cNvSpPr txBox="1">
            <a:spLocks noChangeArrowheads="1"/>
          </p:cNvSpPr>
          <p:nvPr/>
        </p:nvSpPr>
        <p:spPr bwMode="auto">
          <a:xfrm>
            <a:off x="457200" y="4248150"/>
            <a:ext cx="8534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solution </a:t>
            </a:r>
            <a:r>
              <a:rPr lang="en-US" sz="2000" dirty="0">
                <a:latin typeface="Times New Roman" panose="02020603050405020304" pitchFamily="18" charset="0"/>
                <a:cs typeface="Times New Roman" panose="02020603050405020304" pitchFamily="18" charset="0"/>
              </a:rPr>
              <a:t>satisfying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(0) = 3</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t>
            </a:r>
            <a:r>
              <a:rPr lang="en-US" sz="2000" dirty="0" smtClean="0">
                <a:latin typeface="Times New Roman" panose="02020603050405020304" pitchFamily="18" charset="0"/>
                <a:cs typeface="Times New Roman" panose="02020603050405020304" pitchFamily="18" charset="0"/>
              </a:rPr>
              <a:t>decreasing, because the </a:t>
            </a:r>
            <a:r>
              <a:rPr lang="en-US" sz="2000" i="1" dirty="0">
                <a:latin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cs typeface="Times New Roman" panose="02020603050405020304" pitchFamily="18" charset="0"/>
              </a:rPr>
              <a:t> coordinate is </a:t>
            </a:r>
            <a:r>
              <a:rPr lang="en-US" sz="2000" dirty="0" smtClean="0">
                <a:latin typeface="Times New Roman" panose="02020603050405020304" pitchFamily="18" charset="0"/>
                <a:cs typeface="Times New Roman" panose="02020603050405020304" pitchFamily="18" charset="0"/>
              </a:rPr>
              <a:t>negative when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 3</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the </a:t>
            </a:r>
            <a:r>
              <a:rPr lang="en-US" sz="2000" i="1" dirty="0" err="1">
                <a:latin typeface="Times New Roman" panose="02020603050405020304" pitchFamily="18" charset="0"/>
                <a:cs typeface="Times New Roman" panose="02020603050405020304" pitchFamily="18" charset="0"/>
              </a:rPr>
              <a:t>yz</a:t>
            </a:r>
            <a:r>
              <a:rPr lang="en-US" sz="2000" dirty="0">
                <a:latin typeface="Times New Roman" panose="02020603050405020304" pitchFamily="18" charset="0"/>
                <a:cs typeface="Times New Roman" panose="02020603050405020304" pitchFamily="18" charset="0"/>
              </a:rPr>
              <a:t>-graph and </a:t>
            </a:r>
            <a:r>
              <a:rPr lang="en-US" sz="2000" dirty="0" smtClean="0">
                <a:latin typeface="Times New Roman" panose="02020603050405020304" pitchFamily="18" charset="0"/>
                <a:cs typeface="Times New Roman" panose="02020603050405020304" pitchFamily="18" charset="0"/>
              </a:rPr>
              <a:t>it approaches </a:t>
            </a:r>
            <a:r>
              <a:rPr lang="en-US" sz="2000" i="1" dirty="0" smtClean="0">
                <a:latin typeface="Times New Roman" panose="02020603050405020304" pitchFamily="18" charset="0"/>
                <a:cs typeface="Times New Roman" panose="02020603050405020304" pitchFamily="18" charset="0"/>
              </a:rPr>
              <a:t>y </a:t>
            </a:r>
            <a:r>
              <a:rPr lang="en-US" sz="2000" dirty="0" smtClean="0">
                <a:latin typeface="Times New Roman" panose="02020603050405020304" pitchFamily="18" charset="0"/>
                <a:cs typeface="Times New Roman" panose="02020603050405020304" pitchFamily="18" charset="0"/>
              </a:rPr>
              <a:t>= 0 asymptotically.</a:t>
            </a:r>
            <a:endParaRPr lang="en-US" sz="2000" dirty="0">
              <a:latin typeface="Times New Roman" panose="02020603050405020304" pitchFamily="18" charset="0"/>
              <a:cs typeface="Times New Roman" panose="02020603050405020304" pitchFamily="18" charset="0"/>
            </a:endParaRPr>
          </a:p>
        </p:txBody>
      </p:sp>
      <p:sp>
        <p:nvSpPr>
          <p:cNvPr id="18" name="Text Box 7" descr="Blue tissue paper"/>
          <p:cNvSpPr txBox="1">
            <a:spLocks noChangeArrowheads="1"/>
          </p:cNvSpPr>
          <p:nvPr/>
        </p:nvSpPr>
        <p:spPr bwMode="auto">
          <a:xfrm>
            <a:off x="3886200" y="1524000"/>
            <a:ext cx="45720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satisfying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(0) = 4.5 and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(0) = 3.</a:t>
            </a:r>
          </a:p>
        </p:txBody>
      </p:sp>
      <p:sp>
        <p:nvSpPr>
          <p:cNvPr id="11"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P spid="21"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7" name="Picture 1" descr="Screen Shot 2017-03-06 at 2.46.2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231" y="1364456"/>
            <a:ext cx="8512969" cy="427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Constant Solution &amp; Graphing (2 of 3)</a:t>
            </a:r>
          </a:p>
        </p:txBody>
      </p:sp>
      <p:sp>
        <p:nvSpPr>
          <p:cNvPr id="509957" name="Text Box 5" descr="Blue tissue paper"/>
          <p:cNvSpPr txBox="1">
            <a:spLocks noChangeArrowheads="1"/>
          </p:cNvSpPr>
          <p:nvPr/>
        </p:nvSpPr>
        <p:spPr bwMode="auto">
          <a:xfrm>
            <a:off x="152400" y="1154112"/>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Constant Solution &amp; Graphing (3 of 3)</a:t>
            </a:r>
          </a:p>
        </p:txBody>
      </p:sp>
      <p:sp>
        <p:nvSpPr>
          <p:cNvPr id="509957" name="Text Box 5" descr="Blue tissue paper"/>
          <p:cNvSpPr txBox="1">
            <a:spLocks noChangeArrowheads="1"/>
          </p:cNvSpPr>
          <p:nvPr/>
        </p:nvSpPr>
        <p:spPr bwMode="auto">
          <a:xfrm>
            <a:off x="152400" y="1154112"/>
            <a:ext cx="1905000" cy="36988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37" name="Text Box 41" descr="Blue tissue paper"/>
          <p:cNvSpPr txBox="1">
            <a:spLocks noChangeArrowheads="1"/>
          </p:cNvSpPr>
          <p:nvPr/>
        </p:nvSpPr>
        <p:spPr bwMode="auto">
          <a:xfrm>
            <a:off x="152400" y="4461808"/>
            <a:ext cx="8839200" cy="1938992"/>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Since </a:t>
            </a:r>
            <a:r>
              <a:rPr lang="en-US" sz="2000" dirty="0">
                <a:latin typeface="Times New Roman" panose="02020603050405020304" pitchFamily="18" charset="0"/>
                <a:cs typeface="Times New Roman" panose="02020603050405020304" pitchFamily="18" charset="0"/>
              </a:rPr>
              <a:t>these </a:t>
            </a:r>
            <a:r>
              <a:rPr lang="en-US" sz="2000" i="1" dirty="0" smtClean="0">
                <a:latin typeface="Times New Roman" panose="02020603050405020304" pitchFamily="18" charset="0"/>
                <a:cs typeface="Times New Roman" panose="02020603050405020304" pitchFamily="18" charset="0"/>
              </a:rPr>
              <a:t>z</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coordinates are slopes on the solution curve, we conclude that, as the </a:t>
            </a:r>
            <a:r>
              <a:rPr lang="en-US" sz="2000" dirty="0" smtClean="0">
                <a:latin typeface="Times New Roman" panose="02020603050405020304" pitchFamily="18" charset="0"/>
                <a:cs typeface="Times New Roman" panose="02020603050405020304" pitchFamily="18" charset="0"/>
              </a:rPr>
              <a:t>solution </a:t>
            </a:r>
            <a:r>
              <a:rPr lang="en-US" sz="2000" dirty="0">
                <a:latin typeface="Times New Roman" panose="02020603050405020304" pitchFamily="18" charset="0"/>
                <a:cs typeface="Times New Roman" panose="02020603050405020304" pitchFamily="18" charset="0"/>
              </a:rPr>
              <a:t>moves downward from its initial point on the </a:t>
            </a:r>
            <a:r>
              <a:rPr lang="en-US" sz="2000" i="1" dirty="0" err="1" smtClean="0">
                <a:latin typeface="Times New Roman" panose="02020603050405020304" pitchFamily="18" charset="0"/>
                <a:cs typeface="Times New Roman" panose="02020603050405020304" pitchFamily="18" charset="0"/>
              </a:rPr>
              <a:t>ty</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coordinate system, its slope becomes more negative until the </a:t>
            </a:r>
            <a:r>
              <a:rPr lang="en-US" sz="2000" i="1" dirty="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coordinate is 2, and then, the slope becomes less negative as the </a:t>
            </a:r>
            <a:r>
              <a:rPr lang="en-US" sz="2000" i="1" dirty="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coordinate approaches 0. Hence, the solution is concave down until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 and </a:t>
            </a:r>
            <a:r>
              <a:rPr lang="en-US" sz="2000" dirty="0">
                <a:latin typeface="Times New Roman" panose="02020603050405020304" pitchFamily="18" charset="0"/>
                <a:cs typeface="Times New Roman" panose="02020603050405020304" pitchFamily="18" charset="0"/>
              </a:rPr>
              <a:t>then is concave up. Thus, there is an inflection point at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2, where the </a:t>
            </a:r>
            <a:r>
              <a:rPr lang="en-US" sz="2000" dirty="0" smtClean="0">
                <a:latin typeface="Times New Roman" panose="02020603050405020304" pitchFamily="18" charset="0"/>
                <a:cs typeface="Times New Roman" panose="02020603050405020304" pitchFamily="18" charset="0"/>
              </a:rPr>
              <a:t>concavity </a:t>
            </a:r>
            <a:r>
              <a:rPr lang="en-US" sz="2000" dirty="0">
                <a:latin typeface="Times New Roman" panose="02020603050405020304" pitchFamily="18" charset="0"/>
                <a:cs typeface="Times New Roman" panose="02020603050405020304" pitchFamily="18" charset="0"/>
              </a:rPr>
              <a:t>changes. </a:t>
            </a:r>
          </a:p>
        </p:txBody>
      </p:sp>
      <p:pic>
        <p:nvPicPr>
          <p:cNvPr id="68612" name="Picture 1" descr="Screen Shot 2017-03-06 at 2.46.2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3000"/>
            <a:ext cx="62865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1" descr="Blue tissue paper"/>
          <p:cNvSpPr txBox="1">
            <a:spLocks noChangeArrowheads="1"/>
          </p:cNvSpPr>
          <p:nvPr/>
        </p:nvSpPr>
        <p:spPr bwMode="auto">
          <a:xfrm>
            <a:off x="152400" y="1636713"/>
            <a:ext cx="2362200" cy="2554545"/>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In (a) the</a:t>
            </a:r>
            <a:br>
              <a:rPr lang="en-US" sz="2000" dirty="0" smtClean="0">
                <a:latin typeface="Times New Roman" panose="02020603050405020304" pitchFamily="18" charset="0"/>
                <a:cs typeface="Times New Roman" panose="02020603050405020304" pitchFamily="18" charset="0"/>
              </a:rPr>
            </a:br>
            <a:r>
              <a:rPr lang="en-US" sz="2000" i="1" dirty="0" smtClean="0">
                <a:latin typeface="Times New Roman" panose="02020603050405020304" pitchFamily="18" charset="0"/>
                <a:cs typeface="Times New Roman" panose="02020603050405020304" pitchFamily="18" charset="0"/>
              </a:rPr>
              <a:t>z</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coordinates become more negative until </a:t>
            </a:r>
            <a:r>
              <a:rPr lang="en-US" sz="2000" i="1"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reaches 2 and then become less negative as </a:t>
            </a:r>
            <a:r>
              <a:rPr lang="en-US" sz="2000" i="1"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moves on </a:t>
            </a:r>
            <a:r>
              <a:rPr lang="en-US" sz="2000" dirty="0" smtClean="0">
                <a:latin typeface="Times New Roman" panose="02020603050405020304" pitchFamily="18" charset="0"/>
                <a:cs typeface="Times New Roman" panose="02020603050405020304" pitchFamily="18" charset="0"/>
              </a:rPr>
              <a:t>toward </a:t>
            </a:r>
            <a:r>
              <a:rPr lang="en-US" sz="2000" dirty="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600" dirty="0">
                <a:latin typeface="Bookman Old Style" panose="02050604050505020204" pitchFamily="18" charset="0"/>
                <a:cs typeface="Verdana"/>
              </a:rPr>
              <a:t>Using Differential Equations</a:t>
            </a:r>
          </a:p>
        </p:txBody>
      </p:sp>
      <p:sp>
        <p:nvSpPr>
          <p:cNvPr id="509956"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452688"/>
            <a:ext cx="1676400" cy="36933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524000"/>
            <a:ext cx="815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Show that the function                      is a solution of the differential equation</a:t>
            </a:r>
          </a:p>
        </p:txBody>
      </p:sp>
      <p:graphicFrame>
        <p:nvGraphicFramePr>
          <p:cNvPr id="9221" name="Object 31"/>
          <p:cNvGraphicFramePr>
            <a:graphicFrameLocks noChangeAspect="1"/>
          </p:cNvGraphicFramePr>
          <p:nvPr>
            <p:extLst>
              <p:ext uri="{D42A27DB-BD31-4B8C-83A1-F6EECF244321}">
                <p14:modId xmlns:p14="http://schemas.microsoft.com/office/powerpoint/2010/main" val="2981017349"/>
              </p:ext>
            </p:extLst>
          </p:nvPr>
        </p:nvGraphicFramePr>
        <p:xfrm>
          <a:off x="3048000" y="1447800"/>
          <a:ext cx="1200150" cy="590550"/>
        </p:xfrm>
        <a:graphic>
          <a:graphicData uri="http://schemas.openxmlformats.org/presentationml/2006/ole">
            <mc:AlternateContent xmlns:mc="http://schemas.openxmlformats.org/markup-compatibility/2006">
              <mc:Choice xmlns:v="urn:schemas-microsoft-com:vml" Requires="v">
                <p:oleObj spid="_x0000_s9598" name="Equation" r:id="rId4" imgW="799753" imgH="393529" progId="Equation.3">
                  <p:embed/>
                </p:oleObj>
              </mc:Choice>
              <mc:Fallback>
                <p:oleObj name="Equation" r:id="rId4" imgW="799753" imgH="393529"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12001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22" name="Object 39"/>
          <p:cNvGraphicFramePr>
            <a:graphicFrameLocks noChangeAspect="1"/>
          </p:cNvGraphicFramePr>
          <p:nvPr>
            <p:extLst>
              <p:ext uri="{D42A27DB-BD31-4B8C-83A1-F6EECF244321}">
                <p14:modId xmlns:p14="http://schemas.microsoft.com/office/powerpoint/2010/main" val="3969061368"/>
              </p:ext>
            </p:extLst>
          </p:nvPr>
        </p:nvGraphicFramePr>
        <p:xfrm>
          <a:off x="3314700" y="2076450"/>
          <a:ext cx="1333500" cy="361950"/>
        </p:xfrm>
        <a:graphic>
          <a:graphicData uri="http://schemas.openxmlformats.org/presentationml/2006/ole">
            <mc:AlternateContent xmlns:mc="http://schemas.openxmlformats.org/markup-compatibility/2006">
              <mc:Choice xmlns:v="urn:schemas-microsoft-com:vml" Requires="v">
                <p:oleObj spid="_x0000_s9599" name="Equation" r:id="rId6" imgW="888614" imgH="241195" progId="Equation.3">
                  <p:embed/>
                </p:oleObj>
              </mc:Choice>
              <mc:Fallback>
                <p:oleObj name="Equation" r:id="rId6" imgW="888614" imgH="241195" progId="Equation.3">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2076450"/>
                        <a:ext cx="13335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9993" name="Text Box 41" descr="Blue tissue paper"/>
          <p:cNvSpPr txBox="1">
            <a:spLocks noChangeArrowheads="1"/>
          </p:cNvSpPr>
          <p:nvPr/>
        </p:nvSpPr>
        <p:spPr bwMode="auto">
          <a:xfrm>
            <a:off x="609600" y="2879725"/>
            <a:ext cx="83058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given differential equation says that                            equals zero for all values of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We must show that this result holds if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is replaced by </a:t>
            </a:r>
            <a:r>
              <a:rPr lang="en-US" sz="2000" i="1" dirty="0" smtClean="0">
                <a:latin typeface="Times New Roman" panose="02020603050405020304" pitchFamily="18" charset="0"/>
                <a:cs typeface="Times New Roman" panose="02020603050405020304" pitchFamily="18" charset="0"/>
              </a:rPr>
              <a:t>t</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 1/2.  But</a:t>
            </a:r>
          </a:p>
        </p:txBody>
      </p:sp>
      <p:graphicFrame>
        <p:nvGraphicFramePr>
          <p:cNvPr id="509994" name="Object 42"/>
          <p:cNvGraphicFramePr>
            <a:graphicFrameLocks noChangeAspect="1"/>
          </p:cNvGraphicFramePr>
          <p:nvPr>
            <p:extLst>
              <p:ext uri="{D42A27DB-BD31-4B8C-83A1-F6EECF244321}">
                <p14:modId xmlns:p14="http://schemas.microsoft.com/office/powerpoint/2010/main" val="348443732"/>
              </p:ext>
            </p:extLst>
          </p:nvPr>
        </p:nvGraphicFramePr>
        <p:xfrm>
          <a:off x="4876800" y="2895600"/>
          <a:ext cx="1600200" cy="361950"/>
        </p:xfrm>
        <a:graphic>
          <a:graphicData uri="http://schemas.openxmlformats.org/presentationml/2006/ole">
            <mc:AlternateContent xmlns:mc="http://schemas.openxmlformats.org/markup-compatibility/2006">
              <mc:Choice xmlns:v="urn:schemas-microsoft-com:vml" Requires="v">
                <p:oleObj spid="_x0000_s9600" name="Equation" r:id="rId8" imgW="1066800" imgH="241300" progId="Equation.3">
                  <p:embed/>
                </p:oleObj>
              </mc:Choice>
              <mc:Fallback>
                <p:oleObj name="Equation" r:id="rId8" imgW="1066800" imgH="241300" progId="Equation.3">
                  <p:embed/>
                  <p:pic>
                    <p:nvPicPr>
                      <p:cNvPr id="0"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895600"/>
                        <a:ext cx="16002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9995" name="Object 43"/>
          <p:cNvGraphicFramePr>
            <a:graphicFrameLocks noChangeAspect="1"/>
          </p:cNvGraphicFramePr>
          <p:nvPr>
            <p:extLst>
              <p:ext uri="{D42A27DB-BD31-4B8C-83A1-F6EECF244321}">
                <p14:modId xmlns:p14="http://schemas.microsoft.com/office/powerpoint/2010/main" val="3035348310"/>
              </p:ext>
            </p:extLst>
          </p:nvPr>
        </p:nvGraphicFramePr>
        <p:xfrm>
          <a:off x="2352675" y="3962400"/>
          <a:ext cx="4705350" cy="1200150"/>
        </p:xfrm>
        <a:graphic>
          <a:graphicData uri="http://schemas.openxmlformats.org/presentationml/2006/ole">
            <mc:AlternateContent xmlns:mc="http://schemas.openxmlformats.org/markup-compatibility/2006">
              <mc:Choice xmlns:v="urn:schemas-microsoft-com:vml" Requires="v">
                <p:oleObj spid="_x0000_s9601" name="Equation" r:id="rId10" imgW="3136900" imgH="800100" progId="Equation.3">
                  <p:embed/>
                </p:oleObj>
              </mc:Choice>
              <mc:Fallback>
                <p:oleObj name="Equation" r:id="rId10" imgW="3136900" imgH="800100" progId="Equation.3">
                  <p:embed/>
                  <p:pic>
                    <p:nvPicPr>
                      <p:cNvPr id="0" name="Object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2675" y="3962400"/>
                        <a:ext cx="47053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9996" name="Text Box 44" descr="Blue tissue paper"/>
          <p:cNvSpPr txBox="1">
            <a:spLocks noChangeArrowheads="1"/>
          </p:cNvSpPr>
          <p:nvPr/>
        </p:nvSpPr>
        <p:spPr bwMode="auto">
          <a:xfrm>
            <a:off x="609600" y="5334000"/>
            <a:ext cx="6172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Therefore,  </a:t>
            </a:r>
            <a:r>
              <a:rPr lang="en-US" sz="2000" i="1" dirty="0" smtClean="0">
                <a:latin typeface="Times New Roman" panose="02020603050405020304" pitchFamily="18" charset="0"/>
                <a:cs typeface="Times New Roman" panose="02020603050405020304" pitchFamily="18" charset="0"/>
              </a:rPr>
              <a:t>t</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 1/2 is a solution to the differential equation</a:t>
            </a:r>
          </a:p>
        </p:txBody>
      </p:sp>
      <p:graphicFrame>
        <p:nvGraphicFramePr>
          <p:cNvPr id="509998" name="Object 46"/>
          <p:cNvGraphicFramePr>
            <a:graphicFrameLocks noChangeAspect="1"/>
          </p:cNvGraphicFramePr>
          <p:nvPr>
            <p:extLst>
              <p:ext uri="{D42A27DB-BD31-4B8C-83A1-F6EECF244321}">
                <p14:modId xmlns:p14="http://schemas.microsoft.com/office/powerpoint/2010/main" val="3107694692"/>
              </p:ext>
            </p:extLst>
          </p:nvPr>
        </p:nvGraphicFramePr>
        <p:xfrm>
          <a:off x="6819900" y="5349875"/>
          <a:ext cx="1333500" cy="361950"/>
        </p:xfrm>
        <a:graphic>
          <a:graphicData uri="http://schemas.openxmlformats.org/presentationml/2006/ole">
            <mc:AlternateContent xmlns:mc="http://schemas.openxmlformats.org/markup-compatibility/2006">
              <mc:Choice xmlns:v="urn:schemas-microsoft-com:vml" Requires="v">
                <p:oleObj spid="_x0000_s9602" name="Equation" r:id="rId12" imgW="888614" imgH="241195" progId="Equation.3">
                  <p:embed/>
                </p:oleObj>
              </mc:Choice>
              <mc:Fallback>
                <p:oleObj name="Equation" r:id="rId12" imgW="888614" imgH="241195" progId="Equation.3">
                  <p:embed/>
                  <p:pic>
                    <p:nvPicPr>
                      <p:cNvPr id="0"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900" y="5349875"/>
                        <a:ext cx="13335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09993"/>
                                        </p:tgtEl>
                                        <p:attrNameLst>
                                          <p:attrName>style.visibility</p:attrName>
                                        </p:attrNameLst>
                                      </p:cBhvr>
                                      <p:to>
                                        <p:strVal val="visible"/>
                                      </p:to>
                                    </p:set>
                                    <p:anim calcmode="lin" valueType="num">
                                      <p:cBhvr>
                                        <p:cTn id="7" dur="500" fill="hold"/>
                                        <p:tgtEl>
                                          <p:spTgt spid="509993"/>
                                        </p:tgtEl>
                                        <p:attrNameLst>
                                          <p:attrName>ppt_w</p:attrName>
                                        </p:attrNameLst>
                                      </p:cBhvr>
                                      <p:tavLst>
                                        <p:tav tm="0">
                                          <p:val>
                                            <p:strVal val="#ppt_w*0.05"/>
                                          </p:val>
                                        </p:tav>
                                        <p:tav tm="100000">
                                          <p:val>
                                            <p:strVal val="#ppt_w"/>
                                          </p:val>
                                        </p:tav>
                                      </p:tavLst>
                                    </p:anim>
                                    <p:anim calcmode="lin" valueType="num">
                                      <p:cBhvr>
                                        <p:cTn id="8" dur="500" fill="hold"/>
                                        <p:tgtEl>
                                          <p:spTgt spid="509993"/>
                                        </p:tgtEl>
                                        <p:attrNameLst>
                                          <p:attrName>ppt_h</p:attrName>
                                        </p:attrNameLst>
                                      </p:cBhvr>
                                      <p:tavLst>
                                        <p:tav tm="0">
                                          <p:val>
                                            <p:strVal val="#ppt_h"/>
                                          </p:val>
                                        </p:tav>
                                        <p:tav tm="100000">
                                          <p:val>
                                            <p:strVal val="#ppt_h"/>
                                          </p:val>
                                        </p:tav>
                                      </p:tavLst>
                                    </p:anim>
                                    <p:anim calcmode="lin" valueType="num">
                                      <p:cBhvr>
                                        <p:cTn id="9" dur="500" fill="hold"/>
                                        <p:tgtEl>
                                          <p:spTgt spid="509993"/>
                                        </p:tgtEl>
                                        <p:attrNameLst>
                                          <p:attrName>ppt_x</p:attrName>
                                        </p:attrNameLst>
                                      </p:cBhvr>
                                      <p:tavLst>
                                        <p:tav tm="0">
                                          <p:val>
                                            <p:strVal val="#ppt_x-.2"/>
                                          </p:val>
                                        </p:tav>
                                        <p:tav tm="100000">
                                          <p:val>
                                            <p:strVal val="#ppt_x"/>
                                          </p:val>
                                        </p:tav>
                                      </p:tavLst>
                                    </p:anim>
                                    <p:anim calcmode="lin" valueType="num">
                                      <p:cBhvr>
                                        <p:cTn id="10" dur="500" fill="hold"/>
                                        <p:tgtEl>
                                          <p:spTgt spid="509993"/>
                                        </p:tgtEl>
                                        <p:attrNameLst>
                                          <p:attrName>ppt_y</p:attrName>
                                        </p:attrNameLst>
                                      </p:cBhvr>
                                      <p:tavLst>
                                        <p:tav tm="0">
                                          <p:val>
                                            <p:strVal val="#ppt_y"/>
                                          </p:val>
                                        </p:tav>
                                        <p:tav tm="100000">
                                          <p:val>
                                            <p:strVal val="#ppt_y"/>
                                          </p:val>
                                        </p:tav>
                                      </p:tavLst>
                                    </p:anim>
                                    <p:animEffect transition="in" filter="fade">
                                      <p:cBhvr>
                                        <p:cTn id="11" dur="500"/>
                                        <p:tgtEl>
                                          <p:spTgt spid="50999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09994"/>
                                        </p:tgtEl>
                                        <p:attrNameLst>
                                          <p:attrName>style.visibility</p:attrName>
                                        </p:attrNameLst>
                                      </p:cBhvr>
                                      <p:to>
                                        <p:strVal val="visible"/>
                                      </p:to>
                                    </p:set>
                                    <p:anim calcmode="lin" valueType="num">
                                      <p:cBhvr>
                                        <p:cTn id="14" dur="500" fill="hold"/>
                                        <p:tgtEl>
                                          <p:spTgt spid="509994"/>
                                        </p:tgtEl>
                                        <p:attrNameLst>
                                          <p:attrName>ppt_w</p:attrName>
                                        </p:attrNameLst>
                                      </p:cBhvr>
                                      <p:tavLst>
                                        <p:tav tm="0">
                                          <p:val>
                                            <p:strVal val="#ppt_w*0.05"/>
                                          </p:val>
                                        </p:tav>
                                        <p:tav tm="100000">
                                          <p:val>
                                            <p:strVal val="#ppt_w"/>
                                          </p:val>
                                        </p:tav>
                                      </p:tavLst>
                                    </p:anim>
                                    <p:anim calcmode="lin" valueType="num">
                                      <p:cBhvr>
                                        <p:cTn id="15" dur="500" fill="hold"/>
                                        <p:tgtEl>
                                          <p:spTgt spid="509994"/>
                                        </p:tgtEl>
                                        <p:attrNameLst>
                                          <p:attrName>ppt_h</p:attrName>
                                        </p:attrNameLst>
                                      </p:cBhvr>
                                      <p:tavLst>
                                        <p:tav tm="0">
                                          <p:val>
                                            <p:strVal val="#ppt_h"/>
                                          </p:val>
                                        </p:tav>
                                        <p:tav tm="100000">
                                          <p:val>
                                            <p:strVal val="#ppt_h"/>
                                          </p:val>
                                        </p:tav>
                                      </p:tavLst>
                                    </p:anim>
                                    <p:anim calcmode="lin" valueType="num">
                                      <p:cBhvr>
                                        <p:cTn id="16" dur="500" fill="hold"/>
                                        <p:tgtEl>
                                          <p:spTgt spid="509994"/>
                                        </p:tgtEl>
                                        <p:attrNameLst>
                                          <p:attrName>ppt_x</p:attrName>
                                        </p:attrNameLst>
                                      </p:cBhvr>
                                      <p:tavLst>
                                        <p:tav tm="0">
                                          <p:val>
                                            <p:strVal val="#ppt_x-.2"/>
                                          </p:val>
                                        </p:tav>
                                        <p:tav tm="100000">
                                          <p:val>
                                            <p:strVal val="#ppt_x"/>
                                          </p:val>
                                        </p:tav>
                                      </p:tavLst>
                                    </p:anim>
                                    <p:anim calcmode="lin" valueType="num">
                                      <p:cBhvr>
                                        <p:cTn id="17" dur="500" fill="hold"/>
                                        <p:tgtEl>
                                          <p:spTgt spid="509994"/>
                                        </p:tgtEl>
                                        <p:attrNameLst>
                                          <p:attrName>ppt_y</p:attrName>
                                        </p:attrNameLst>
                                      </p:cBhvr>
                                      <p:tavLst>
                                        <p:tav tm="0">
                                          <p:val>
                                            <p:strVal val="#ppt_y"/>
                                          </p:val>
                                        </p:tav>
                                        <p:tav tm="100000">
                                          <p:val>
                                            <p:strVal val="#ppt_y"/>
                                          </p:val>
                                        </p:tav>
                                      </p:tavLst>
                                    </p:anim>
                                    <p:animEffect transition="in" filter="fade">
                                      <p:cBhvr>
                                        <p:cTn id="18" dur="500"/>
                                        <p:tgtEl>
                                          <p:spTgt spid="5099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09995"/>
                                        </p:tgtEl>
                                        <p:attrNameLst>
                                          <p:attrName>style.visibility</p:attrName>
                                        </p:attrNameLst>
                                      </p:cBhvr>
                                      <p:to>
                                        <p:strVal val="visible"/>
                                      </p:to>
                                    </p:set>
                                    <p:anim calcmode="lin" valueType="num">
                                      <p:cBhvr>
                                        <p:cTn id="23" dur="500" fill="hold"/>
                                        <p:tgtEl>
                                          <p:spTgt spid="509995"/>
                                        </p:tgtEl>
                                        <p:attrNameLst>
                                          <p:attrName>ppt_w</p:attrName>
                                        </p:attrNameLst>
                                      </p:cBhvr>
                                      <p:tavLst>
                                        <p:tav tm="0">
                                          <p:val>
                                            <p:strVal val="#ppt_w*0.05"/>
                                          </p:val>
                                        </p:tav>
                                        <p:tav tm="100000">
                                          <p:val>
                                            <p:strVal val="#ppt_w"/>
                                          </p:val>
                                        </p:tav>
                                      </p:tavLst>
                                    </p:anim>
                                    <p:anim calcmode="lin" valueType="num">
                                      <p:cBhvr>
                                        <p:cTn id="24" dur="500" fill="hold"/>
                                        <p:tgtEl>
                                          <p:spTgt spid="509995"/>
                                        </p:tgtEl>
                                        <p:attrNameLst>
                                          <p:attrName>ppt_h</p:attrName>
                                        </p:attrNameLst>
                                      </p:cBhvr>
                                      <p:tavLst>
                                        <p:tav tm="0">
                                          <p:val>
                                            <p:strVal val="#ppt_h"/>
                                          </p:val>
                                        </p:tav>
                                        <p:tav tm="100000">
                                          <p:val>
                                            <p:strVal val="#ppt_h"/>
                                          </p:val>
                                        </p:tav>
                                      </p:tavLst>
                                    </p:anim>
                                    <p:anim calcmode="lin" valueType="num">
                                      <p:cBhvr>
                                        <p:cTn id="25" dur="500" fill="hold"/>
                                        <p:tgtEl>
                                          <p:spTgt spid="509995"/>
                                        </p:tgtEl>
                                        <p:attrNameLst>
                                          <p:attrName>ppt_x</p:attrName>
                                        </p:attrNameLst>
                                      </p:cBhvr>
                                      <p:tavLst>
                                        <p:tav tm="0">
                                          <p:val>
                                            <p:strVal val="#ppt_x-.2"/>
                                          </p:val>
                                        </p:tav>
                                        <p:tav tm="100000">
                                          <p:val>
                                            <p:strVal val="#ppt_x"/>
                                          </p:val>
                                        </p:tav>
                                      </p:tavLst>
                                    </p:anim>
                                    <p:anim calcmode="lin" valueType="num">
                                      <p:cBhvr>
                                        <p:cTn id="26" dur="500" fill="hold"/>
                                        <p:tgtEl>
                                          <p:spTgt spid="509995"/>
                                        </p:tgtEl>
                                        <p:attrNameLst>
                                          <p:attrName>ppt_y</p:attrName>
                                        </p:attrNameLst>
                                      </p:cBhvr>
                                      <p:tavLst>
                                        <p:tav tm="0">
                                          <p:val>
                                            <p:strVal val="#ppt_y"/>
                                          </p:val>
                                        </p:tav>
                                        <p:tav tm="100000">
                                          <p:val>
                                            <p:strVal val="#ppt_y"/>
                                          </p:val>
                                        </p:tav>
                                      </p:tavLst>
                                    </p:anim>
                                    <p:animEffect transition="in" filter="fade">
                                      <p:cBhvr>
                                        <p:cTn id="27" dur="500"/>
                                        <p:tgtEl>
                                          <p:spTgt spid="5099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09996"/>
                                        </p:tgtEl>
                                        <p:attrNameLst>
                                          <p:attrName>style.visibility</p:attrName>
                                        </p:attrNameLst>
                                      </p:cBhvr>
                                      <p:to>
                                        <p:strVal val="visible"/>
                                      </p:to>
                                    </p:set>
                                    <p:anim calcmode="lin" valueType="num">
                                      <p:cBhvr>
                                        <p:cTn id="32" dur="500" fill="hold"/>
                                        <p:tgtEl>
                                          <p:spTgt spid="509996"/>
                                        </p:tgtEl>
                                        <p:attrNameLst>
                                          <p:attrName>ppt_w</p:attrName>
                                        </p:attrNameLst>
                                      </p:cBhvr>
                                      <p:tavLst>
                                        <p:tav tm="0">
                                          <p:val>
                                            <p:strVal val="#ppt_w*0.05"/>
                                          </p:val>
                                        </p:tav>
                                        <p:tav tm="100000">
                                          <p:val>
                                            <p:strVal val="#ppt_w"/>
                                          </p:val>
                                        </p:tav>
                                      </p:tavLst>
                                    </p:anim>
                                    <p:anim calcmode="lin" valueType="num">
                                      <p:cBhvr>
                                        <p:cTn id="33" dur="500" fill="hold"/>
                                        <p:tgtEl>
                                          <p:spTgt spid="509996"/>
                                        </p:tgtEl>
                                        <p:attrNameLst>
                                          <p:attrName>ppt_h</p:attrName>
                                        </p:attrNameLst>
                                      </p:cBhvr>
                                      <p:tavLst>
                                        <p:tav tm="0">
                                          <p:val>
                                            <p:strVal val="#ppt_h"/>
                                          </p:val>
                                        </p:tav>
                                        <p:tav tm="100000">
                                          <p:val>
                                            <p:strVal val="#ppt_h"/>
                                          </p:val>
                                        </p:tav>
                                      </p:tavLst>
                                    </p:anim>
                                    <p:anim calcmode="lin" valueType="num">
                                      <p:cBhvr>
                                        <p:cTn id="34" dur="500" fill="hold"/>
                                        <p:tgtEl>
                                          <p:spTgt spid="509996"/>
                                        </p:tgtEl>
                                        <p:attrNameLst>
                                          <p:attrName>ppt_x</p:attrName>
                                        </p:attrNameLst>
                                      </p:cBhvr>
                                      <p:tavLst>
                                        <p:tav tm="0">
                                          <p:val>
                                            <p:strVal val="#ppt_x-.2"/>
                                          </p:val>
                                        </p:tav>
                                        <p:tav tm="100000">
                                          <p:val>
                                            <p:strVal val="#ppt_x"/>
                                          </p:val>
                                        </p:tav>
                                      </p:tavLst>
                                    </p:anim>
                                    <p:anim calcmode="lin" valueType="num">
                                      <p:cBhvr>
                                        <p:cTn id="35" dur="500" fill="hold"/>
                                        <p:tgtEl>
                                          <p:spTgt spid="509996"/>
                                        </p:tgtEl>
                                        <p:attrNameLst>
                                          <p:attrName>ppt_y</p:attrName>
                                        </p:attrNameLst>
                                      </p:cBhvr>
                                      <p:tavLst>
                                        <p:tav tm="0">
                                          <p:val>
                                            <p:strVal val="#ppt_y"/>
                                          </p:val>
                                        </p:tav>
                                        <p:tav tm="100000">
                                          <p:val>
                                            <p:strVal val="#ppt_y"/>
                                          </p:val>
                                        </p:tav>
                                      </p:tavLst>
                                    </p:anim>
                                    <p:animEffect transition="in" filter="fade">
                                      <p:cBhvr>
                                        <p:cTn id="36" dur="500"/>
                                        <p:tgtEl>
                                          <p:spTgt spid="509996"/>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509998"/>
                                        </p:tgtEl>
                                        <p:attrNameLst>
                                          <p:attrName>style.visibility</p:attrName>
                                        </p:attrNameLst>
                                      </p:cBhvr>
                                      <p:to>
                                        <p:strVal val="visible"/>
                                      </p:to>
                                    </p:set>
                                    <p:anim calcmode="lin" valueType="num">
                                      <p:cBhvr>
                                        <p:cTn id="39" dur="500" fill="hold"/>
                                        <p:tgtEl>
                                          <p:spTgt spid="509998"/>
                                        </p:tgtEl>
                                        <p:attrNameLst>
                                          <p:attrName>ppt_w</p:attrName>
                                        </p:attrNameLst>
                                      </p:cBhvr>
                                      <p:tavLst>
                                        <p:tav tm="0">
                                          <p:val>
                                            <p:strVal val="#ppt_w*0.05"/>
                                          </p:val>
                                        </p:tav>
                                        <p:tav tm="100000">
                                          <p:val>
                                            <p:strVal val="#ppt_w"/>
                                          </p:val>
                                        </p:tav>
                                      </p:tavLst>
                                    </p:anim>
                                    <p:anim calcmode="lin" valueType="num">
                                      <p:cBhvr>
                                        <p:cTn id="40" dur="500" fill="hold"/>
                                        <p:tgtEl>
                                          <p:spTgt spid="509998"/>
                                        </p:tgtEl>
                                        <p:attrNameLst>
                                          <p:attrName>ppt_h</p:attrName>
                                        </p:attrNameLst>
                                      </p:cBhvr>
                                      <p:tavLst>
                                        <p:tav tm="0">
                                          <p:val>
                                            <p:strVal val="#ppt_h"/>
                                          </p:val>
                                        </p:tav>
                                        <p:tav tm="100000">
                                          <p:val>
                                            <p:strVal val="#ppt_h"/>
                                          </p:val>
                                        </p:tav>
                                      </p:tavLst>
                                    </p:anim>
                                    <p:anim calcmode="lin" valueType="num">
                                      <p:cBhvr>
                                        <p:cTn id="41" dur="500" fill="hold"/>
                                        <p:tgtEl>
                                          <p:spTgt spid="509998"/>
                                        </p:tgtEl>
                                        <p:attrNameLst>
                                          <p:attrName>ppt_x</p:attrName>
                                        </p:attrNameLst>
                                      </p:cBhvr>
                                      <p:tavLst>
                                        <p:tav tm="0">
                                          <p:val>
                                            <p:strVal val="#ppt_x-.2"/>
                                          </p:val>
                                        </p:tav>
                                        <p:tav tm="100000">
                                          <p:val>
                                            <p:strVal val="#ppt_x"/>
                                          </p:val>
                                        </p:tav>
                                      </p:tavLst>
                                    </p:anim>
                                    <p:anim calcmode="lin" valueType="num">
                                      <p:cBhvr>
                                        <p:cTn id="42" dur="500" fill="hold"/>
                                        <p:tgtEl>
                                          <p:spTgt spid="509998"/>
                                        </p:tgtEl>
                                        <p:attrNameLst>
                                          <p:attrName>ppt_y</p:attrName>
                                        </p:attrNameLst>
                                      </p:cBhvr>
                                      <p:tavLst>
                                        <p:tav tm="0">
                                          <p:val>
                                            <p:strVal val="#ppt_y"/>
                                          </p:val>
                                        </p:tav>
                                        <p:tav tm="100000">
                                          <p:val>
                                            <p:strVal val="#ppt_y"/>
                                          </p:val>
                                        </p:tav>
                                      </p:tavLst>
                                    </p:anim>
                                    <p:animEffect transition="in" filter="fade">
                                      <p:cBhvr>
                                        <p:cTn id="43" dur="500"/>
                                        <p:tgtEl>
                                          <p:spTgt spid="509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93" grpId="0"/>
      <p:bldP spid="50999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Concavity of a Solution (1 of 2)</a:t>
            </a:r>
          </a:p>
        </p:txBody>
      </p:sp>
      <p:sp>
        <p:nvSpPr>
          <p:cNvPr id="509956" name="Text Box 4" descr="Blue tissue paper"/>
          <p:cNvSpPr txBox="1">
            <a:spLocks noChangeArrowheads="1"/>
          </p:cNvSpPr>
          <p:nvPr/>
        </p:nvSpPr>
        <p:spPr bwMode="auto">
          <a:xfrm>
            <a:off x="152400" y="1070114"/>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1908314"/>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436827"/>
            <a:ext cx="2819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Sketch a solution to</a:t>
            </a:r>
          </a:p>
        </p:txBody>
      </p:sp>
      <p:sp>
        <p:nvSpPr>
          <p:cNvPr id="509993" name="Text Box 41" descr="Blue tissue paper"/>
          <p:cNvSpPr txBox="1">
            <a:spLocks noChangeArrowheads="1"/>
          </p:cNvSpPr>
          <p:nvPr/>
        </p:nvSpPr>
        <p:spPr bwMode="auto">
          <a:xfrm>
            <a:off x="457200" y="5464314"/>
            <a:ext cx="8534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Since               is always positive, there are no constant solutions to the differential equation, and every solution will increase without bound.</a:t>
            </a:r>
          </a:p>
        </p:txBody>
      </p:sp>
      <p:graphicFrame>
        <p:nvGraphicFramePr>
          <p:cNvPr id="69638" name="Object 1"/>
          <p:cNvGraphicFramePr>
            <a:graphicFrameLocks noChangeAspect="1"/>
          </p:cNvGraphicFramePr>
          <p:nvPr>
            <p:extLst>
              <p:ext uri="{D42A27DB-BD31-4B8C-83A1-F6EECF244321}">
                <p14:modId xmlns:p14="http://schemas.microsoft.com/office/powerpoint/2010/main" val="1799561951"/>
              </p:ext>
            </p:extLst>
          </p:nvPr>
        </p:nvGraphicFramePr>
        <p:xfrm>
          <a:off x="2819400" y="1460639"/>
          <a:ext cx="774700" cy="368300"/>
        </p:xfrm>
        <a:graphic>
          <a:graphicData uri="http://schemas.openxmlformats.org/presentationml/2006/ole">
            <mc:AlternateContent xmlns:mc="http://schemas.openxmlformats.org/markup-compatibility/2006">
              <mc:Choice xmlns:v="urn:schemas-microsoft-com:vml" Requires="v">
                <p:oleObj spid="_x0000_s69797" name="Equation" r:id="rId4" imgW="774700" imgH="368300" progId="Equation.DSMT4">
                  <p:embed/>
                </p:oleObj>
              </mc:Choice>
              <mc:Fallback>
                <p:oleObj name="Equation" r:id="rId4" imgW="7747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460639"/>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7" descr="Blue tissue paper"/>
          <p:cNvSpPr txBox="1">
            <a:spLocks noChangeArrowheads="1"/>
          </p:cNvSpPr>
          <p:nvPr/>
        </p:nvSpPr>
        <p:spPr bwMode="auto">
          <a:xfrm>
            <a:off x="3581400" y="1436827"/>
            <a:ext cx="3124200" cy="3968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with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(0) &gt; 0.</a:t>
            </a:r>
          </a:p>
        </p:txBody>
      </p:sp>
      <p:graphicFrame>
        <p:nvGraphicFramePr>
          <p:cNvPr id="11" name="Object 1"/>
          <p:cNvGraphicFramePr>
            <a:graphicFrameLocks noChangeAspect="1"/>
          </p:cNvGraphicFramePr>
          <p:nvPr>
            <p:extLst>
              <p:ext uri="{D42A27DB-BD31-4B8C-83A1-F6EECF244321}">
                <p14:modId xmlns:p14="http://schemas.microsoft.com/office/powerpoint/2010/main" val="3967590323"/>
              </p:ext>
            </p:extLst>
          </p:nvPr>
        </p:nvGraphicFramePr>
        <p:xfrm>
          <a:off x="1205230" y="5450662"/>
          <a:ext cx="852170" cy="405130"/>
        </p:xfrm>
        <a:graphic>
          <a:graphicData uri="http://schemas.openxmlformats.org/presentationml/2006/ole">
            <mc:AlternateContent xmlns:mc="http://schemas.openxmlformats.org/markup-compatibility/2006">
              <mc:Choice xmlns:v="urn:schemas-microsoft-com:vml" Requires="v">
                <p:oleObj spid="_x0000_s69798" name="Equation" r:id="rId6" imgW="774700" imgH="368300" progId="Equation.DSMT4">
                  <p:embed/>
                </p:oleObj>
              </mc:Choice>
              <mc:Fallback>
                <p:oleObj name="Equation" r:id="rId6" imgW="7747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230" y="5450662"/>
                        <a:ext cx="852170" cy="40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descr="Screen Shot 2017-03-06 at 3.06.50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000" y="2238514"/>
            <a:ext cx="7874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2700" y="838200"/>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999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Concavity of a Solution (2 of 2)</a:t>
            </a:r>
          </a:p>
        </p:txBody>
      </p:sp>
      <p:sp>
        <p:nvSpPr>
          <p:cNvPr id="509957" name="Text Box 5" descr="Blue tissue paper"/>
          <p:cNvSpPr txBox="1">
            <a:spLocks noChangeArrowheads="1"/>
          </p:cNvSpPr>
          <p:nvPr/>
        </p:nvSpPr>
        <p:spPr bwMode="auto">
          <a:xfrm>
            <a:off x="152400" y="1001712"/>
            <a:ext cx="1905000" cy="36988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37" name="Text Box 41" descr="Blue tissue paper"/>
          <p:cNvSpPr txBox="1">
            <a:spLocks noChangeArrowheads="1"/>
          </p:cNvSpPr>
          <p:nvPr/>
        </p:nvSpPr>
        <p:spPr bwMode="auto">
          <a:xfrm>
            <a:off x="152400" y="4462463"/>
            <a:ext cx="8839200" cy="1938337"/>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This decision will be obvious from its increasing or decreasing nature and from knowledge of inflection points. However</a:t>
            </a:r>
            <a:r>
              <a:rPr lang="en-US" sz="2000" dirty="0">
                <a:latin typeface="Times New Roman" panose="02020603050405020304" pitchFamily="18" charset="0"/>
                <a:cs typeface="Times New Roman" panose="02020603050405020304" pitchFamily="18" charset="0"/>
              </a:rPr>
              <a:t>, for </a:t>
            </a:r>
            <a:r>
              <a:rPr lang="en-US" sz="2000" dirty="0" smtClean="0">
                <a:latin typeface="Times New Roman" panose="02020603050405020304" pitchFamily="18" charset="0"/>
                <a:cs typeface="Times New Roman" panose="02020603050405020304" pitchFamily="18" charset="0"/>
              </a:rPr>
              <a:t>solutions </a:t>
            </a:r>
            <a:r>
              <a:rPr lang="en-US" sz="2000" dirty="0">
                <a:latin typeface="Times New Roman" panose="02020603050405020304" pitchFamily="18" charset="0"/>
                <a:cs typeface="Times New Roman" panose="02020603050405020304" pitchFamily="18" charset="0"/>
              </a:rPr>
              <a:t>that grow without bound, we must look at </a:t>
            </a:r>
            <a:r>
              <a:rPr lang="en-US" sz="2000" i="1" dirty="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to determine concavity. In this </a:t>
            </a:r>
            <a:r>
              <a:rPr lang="en-US" sz="2000" dirty="0" smtClean="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as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increases, the values of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increase. As </a:t>
            </a:r>
            <a:r>
              <a:rPr lang="en-US" sz="2000" i="1" dirty="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increases,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becomes less </a:t>
            </a:r>
            <a:r>
              <a:rPr lang="en-US" sz="2000" dirty="0" smtClean="0">
                <a:latin typeface="Times New Roman" panose="02020603050405020304" pitchFamily="18" charset="0"/>
                <a:cs typeface="Times New Roman" panose="02020603050405020304" pitchFamily="18" charset="0"/>
              </a:rPr>
              <a:t>positive</a:t>
            </a:r>
            <a:r>
              <a:rPr lang="en-US" sz="2000" dirty="0">
                <a:latin typeface="Times New Roman" panose="02020603050405020304" pitchFamily="18" charset="0"/>
                <a:cs typeface="Times New Roman" panose="02020603050405020304" pitchFamily="18" charset="0"/>
              </a:rPr>
              <a:t>. Since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we deduce that the slope of the solution curve becomes less </a:t>
            </a:r>
            <a:r>
              <a:rPr lang="en-US" sz="2000" dirty="0" smtClean="0">
                <a:latin typeface="Times New Roman" panose="02020603050405020304" pitchFamily="18" charset="0"/>
                <a:cs typeface="Times New Roman" panose="02020603050405020304" pitchFamily="18" charset="0"/>
              </a:rPr>
              <a:t>positive, therefore, the solution curve is concave down.</a:t>
            </a:r>
            <a:endParaRPr lang="en-US" sz="2000" dirty="0">
              <a:latin typeface="Times New Roman" panose="02020603050405020304" pitchFamily="18" charset="0"/>
              <a:cs typeface="Times New Roman" panose="02020603050405020304" pitchFamily="18" charset="0"/>
            </a:endParaRPr>
          </a:p>
        </p:txBody>
      </p:sp>
      <p:sp>
        <p:nvSpPr>
          <p:cNvPr id="6" name="Text Box 41" descr="Blue tissue paper"/>
          <p:cNvSpPr txBox="1">
            <a:spLocks noChangeArrowheads="1"/>
          </p:cNvSpPr>
          <p:nvPr/>
        </p:nvSpPr>
        <p:spPr bwMode="auto">
          <a:xfrm>
            <a:off x="152400" y="1371600"/>
            <a:ext cx="2057400" cy="317023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When drawing solutions that asymptotically approach a horizontal line, we have no choice as to whether to draw it concave up or concave down. </a:t>
            </a:r>
          </a:p>
        </p:txBody>
      </p:sp>
      <p:pic>
        <p:nvPicPr>
          <p:cNvPr id="7" name="Picture 6" descr="Screen Shot 2017-03-06 at 3.06.5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1371600"/>
            <a:ext cx="69707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10.6</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a:defRPr/>
            </a:pPr>
            <a:r>
              <a:rPr lang="en-US" sz="3600" b="1" dirty="0">
                <a:latin typeface="+mj-lt"/>
                <a:cs typeface="Times New Roman" panose="02020603050405020304" pitchFamily="18" charset="0"/>
              </a:rPr>
              <a:t>Applications of Differential Equations</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1615827"/>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800" dirty="0" smtClean="0">
                <a:latin typeface="+mj-lt"/>
                <a:cs typeface="Verdana"/>
              </a:rPr>
              <a:t>Setting up a Differential Equation</a:t>
            </a:r>
          </a:p>
          <a:p>
            <a:pPr>
              <a:spcBef>
                <a:spcPct val="50000"/>
              </a:spcBef>
              <a:buSzPct val="50000"/>
              <a:buFont typeface="Wingdings" charset="0"/>
              <a:buChar char="q"/>
              <a:defRPr/>
            </a:pPr>
            <a:r>
              <a:rPr lang="en-US" sz="1800" dirty="0" smtClean="0">
                <a:latin typeface="+mj-lt"/>
                <a:cs typeface="Verdana"/>
              </a:rPr>
              <a:t>Logistic Growth Differential Equation</a:t>
            </a:r>
          </a:p>
          <a:p>
            <a:pPr>
              <a:spcBef>
                <a:spcPct val="50000"/>
              </a:spcBef>
              <a:buSzPct val="50000"/>
              <a:buFont typeface="Wingdings" charset="0"/>
              <a:buChar char="q"/>
              <a:defRPr/>
            </a:pPr>
            <a:r>
              <a:rPr lang="en-US" sz="1800" dirty="0" smtClean="0">
                <a:latin typeface="+mj-lt"/>
                <a:cs typeface="Verdana"/>
              </a:rPr>
              <a:t>Fish Population</a:t>
            </a:r>
          </a:p>
          <a:p>
            <a:pPr>
              <a:spcBef>
                <a:spcPct val="50000"/>
              </a:spcBef>
              <a:buSzPct val="50000"/>
              <a:buFont typeface="Wingdings" charset="0"/>
              <a:buChar char="q"/>
              <a:defRPr/>
            </a:pPr>
            <a:r>
              <a:rPr lang="en-US" sz="1800" dirty="0" smtClean="0">
                <a:latin typeface="+mj-lt"/>
                <a:cs typeface="Verdana"/>
              </a:rPr>
              <a:t>Savings Account with Withdrawals</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a:latin typeface="Bookman Old Style" panose="02050604050505020204" pitchFamily="18" charset="0"/>
                <a:cs typeface="Verdana" charset="0"/>
              </a:rPr>
              <a:t>Setting up a Differential Equation</a:t>
            </a:r>
          </a:p>
        </p:txBody>
      </p:sp>
      <p:sp>
        <p:nvSpPr>
          <p:cNvPr id="509956" name="Text Box 4" descr="Blue tissue paper"/>
          <p:cNvSpPr txBox="1">
            <a:spLocks noChangeArrowheads="1"/>
          </p:cNvSpPr>
          <p:nvPr/>
        </p:nvSpPr>
        <p:spPr bwMode="auto">
          <a:xfrm>
            <a:off x="152400" y="1157288"/>
            <a:ext cx="1600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44196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304800" y="1524000"/>
            <a:ext cx="8839200" cy="2246769"/>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The by-product coke oven was first introduced into the iron and steel industry in 1894. It took about 30 years before all the major steel producers had adopted this innovation. Let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be the percentage of the producers that had installed the new coke ovens by time </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Then, a reasonable model for the way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increased is given by the assumption that the rate of change of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time </a:t>
            </a:r>
            <a:r>
              <a:rPr lang="en-US" sz="2000" i="1" dirty="0">
                <a:latin typeface="Times New Roman" panose="02020603050405020304" pitchFamily="18" charset="0"/>
                <a:cs typeface="Times New Roman" panose="02020603050405020304" pitchFamily="18" charset="0"/>
              </a:rPr>
              <a:t>t</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was proportional to the product of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the percentage of firms that had not yet installed the new coke ovens at time </a:t>
            </a:r>
            <a:r>
              <a:rPr lang="en-US" sz="2000" i="1"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Write a differential equation that is satisfied by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5" name="Text Box 41" descr="Blue tissue paper"/>
          <p:cNvSpPr txBox="1">
            <a:spLocks noChangeArrowheads="1"/>
          </p:cNvSpPr>
          <p:nvPr/>
        </p:nvSpPr>
        <p:spPr bwMode="auto">
          <a:xfrm>
            <a:off x="228600" y="4724400"/>
            <a:ext cx="8686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100 –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is the percentage of firms that have not installed ovens. Rate of change is proportional to the product.</a:t>
            </a:r>
          </a:p>
        </p:txBody>
      </p:sp>
      <p:graphicFrame>
        <p:nvGraphicFramePr>
          <p:cNvPr id="27" name="Object 26"/>
          <p:cNvGraphicFramePr>
            <a:graphicFrameLocks noChangeAspect="1"/>
          </p:cNvGraphicFramePr>
          <p:nvPr>
            <p:extLst>
              <p:ext uri="{D42A27DB-BD31-4B8C-83A1-F6EECF244321}">
                <p14:modId xmlns:p14="http://schemas.microsoft.com/office/powerpoint/2010/main" val="2478531482"/>
              </p:ext>
            </p:extLst>
          </p:nvPr>
        </p:nvGraphicFramePr>
        <p:xfrm>
          <a:off x="3206750" y="5435600"/>
          <a:ext cx="2540000" cy="457200"/>
        </p:xfrm>
        <a:graphic>
          <a:graphicData uri="http://schemas.openxmlformats.org/presentationml/2006/ole">
            <mc:AlternateContent xmlns:mc="http://schemas.openxmlformats.org/markup-compatibility/2006">
              <mc:Choice xmlns:v="urn:schemas-microsoft-com:vml" Requires="v">
                <p:oleObj spid="_x0000_s73890" name="Equation" r:id="rId4" imgW="2540000" imgH="457200" progId="Equation.DSMT4">
                  <p:embed/>
                </p:oleObj>
              </mc:Choice>
              <mc:Fallback>
                <p:oleObj name="Equation" r:id="rId4" imgW="2540000" imgH="457200" progId="Equation.DSMT4">
                  <p:embed/>
                  <p:pic>
                    <p:nvPicPr>
                      <p:cNvPr id="0" name="Object 26"/>
                      <p:cNvPicPr>
                        <a:picLocks noChangeAspect="1" noChangeArrowheads="1"/>
                      </p:cNvPicPr>
                      <p:nvPr/>
                    </p:nvPicPr>
                    <p:blipFill>
                      <a:blip r:embed="rId5"/>
                      <a:srcRect/>
                      <a:stretch>
                        <a:fillRect/>
                      </a:stretch>
                    </p:blipFill>
                    <p:spPr bwMode="auto">
                      <a:xfrm>
                        <a:off x="3206750" y="54356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41" descr="Blue tissue paper"/>
          <p:cNvSpPr txBox="1">
            <a:spLocks noChangeArrowheads="1"/>
          </p:cNvSpPr>
          <p:nvPr/>
        </p:nvSpPr>
        <p:spPr bwMode="auto">
          <a:xfrm>
            <a:off x="5867400" y="5924550"/>
            <a:ext cx="1981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 is positive.</a:t>
            </a:r>
          </a:p>
        </p:txBody>
      </p:sp>
      <p:graphicFrame>
        <p:nvGraphicFramePr>
          <p:cNvPr id="10" name="Object 9"/>
          <p:cNvGraphicFramePr>
            <a:graphicFrameLocks noChangeAspect="1"/>
          </p:cNvGraphicFramePr>
          <p:nvPr>
            <p:extLst>
              <p:ext uri="{D42A27DB-BD31-4B8C-83A1-F6EECF244321}">
                <p14:modId xmlns:p14="http://schemas.microsoft.com/office/powerpoint/2010/main" val="768434788"/>
              </p:ext>
            </p:extLst>
          </p:nvPr>
        </p:nvGraphicFramePr>
        <p:xfrm>
          <a:off x="3528718" y="5943600"/>
          <a:ext cx="1638300" cy="419100"/>
        </p:xfrm>
        <a:graphic>
          <a:graphicData uri="http://schemas.openxmlformats.org/presentationml/2006/ole">
            <mc:AlternateContent xmlns:mc="http://schemas.openxmlformats.org/markup-compatibility/2006">
              <mc:Choice xmlns:v="urn:schemas-microsoft-com:vml" Requires="v">
                <p:oleObj spid="_x0000_s73891" name="Equation" r:id="rId6" imgW="1638300" imgH="419100" progId="Equation.DSMT4">
                  <p:embed/>
                </p:oleObj>
              </mc:Choice>
              <mc:Fallback>
                <p:oleObj name="Equation" r:id="rId6" imgW="1638300" imgH="419100" progId="Equation.DSMT4">
                  <p:embed/>
                  <p:pic>
                    <p:nvPicPr>
                      <p:cNvPr id="0" name=""/>
                      <p:cNvPicPr>
                        <a:picLocks noChangeAspect="1" noChangeArrowheads="1"/>
                      </p:cNvPicPr>
                      <p:nvPr/>
                    </p:nvPicPr>
                    <p:blipFill>
                      <a:blip r:embed="rId7"/>
                      <a:srcRect/>
                      <a:stretch>
                        <a:fillRect/>
                      </a:stretch>
                    </p:blipFill>
                    <p:spPr bwMode="auto">
                      <a:xfrm>
                        <a:off x="3528718" y="5943600"/>
                        <a:ext cx="1638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25" grpId="0"/>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Logistic Growth (1 of 3)</a:t>
            </a:r>
          </a:p>
        </p:txBody>
      </p:sp>
      <p:sp>
        <p:nvSpPr>
          <p:cNvPr id="509959" name="Text Box 7" descr="Blue tissue paper"/>
          <p:cNvSpPr txBox="1">
            <a:spLocks noChangeArrowheads="1"/>
          </p:cNvSpPr>
          <p:nvPr/>
        </p:nvSpPr>
        <p:spPr bwMode="auto">
          <a:xfrm>
            <a:off x="152400" y="1193800"/>
            <a:ext cx="41910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Logistic differential equation</a:t>
            </a:r>
            <a:endParaRPr lang="en-US" sz="2000" dirty="0">
              <a:latin typeface="Times New Roman" panose="02020603050405020304" pitchFamily="18" charset="0"/>
              <a:cs typeface="Times New Roman" panose="02020603050405020304" pitchFamily="18" charset="0"/>
            </a:endParaRPr>
          </a:p>
        </p:txBody>
      </p:sp>
      <p:sp>
        <p:nvSpPr>
          <p:cNvPr id="25" name="Text Box 41" descr="Blue tissue paper"/>
          <p:cNvSpPr txBox="1">
            <a:spLocks noChangeArrowheads="1"/>
          </p:cNvSpPr>
          <p:nvPr/>
        </p:nvSpPr>
        <p:spPr bwMode="auto">
          <a:xfrm>
            <a:off x="304800" y="4267200"/>
            <a:ext cx="3581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dirty="0" err="1" smtClean="0">
                <a:latin typeface="Times New Roman" panose="02020603050405020304" pitchFamily="18" charset="0"/>
                <a:cs typeface="Times New Roman" panose="02020603050405020304" pitchFamily="18" charset="0"/>
              </a:rPr>
              <a:t>yz</a:t>
            </a:r>
            <a:r>
              <a:rPr lang="en-US" sz="2000" dirty="0" smtClean="0">
                <a:latin typeface="Times New Roman" panose="02020603050405020304" pitchFamily="18" charset="0"/>
                <a:cs typeface="Times New Roman" panose="02020603050405020304" pitchFamily="18" charset="0"/>
              </a:rPr>
              <a:t>-graph for a logistic differential equation: quadratic</a:t>
            </a:r>
          </a:p>
        </p:txBody>
      </p:sp>
      <p:graphicFrame>
        <p:nvGraphicFramePr>
          <p:cNvPr id="26" name="Object 25"/>
          <p:cNvGraphicFramePr>
            <a:graphicFrameLocks noChangeAspect="1"/>
          </p:cNvGraphicFramePr>
          <p:nvPr>
            <p:extLst>
              <p:ext uri="{D42A27DB-BD31-4B8C-83A1-F6EECF244321}">
                <p14:modId xmlns:p14="http://schemas.microsoft.com/office/powerpoint/2010/main" val="2397050859"/>
              </p:ext>
            </p:extLst>
          </p:nvPr>
        </p:nvGraphicFramePr>
        <p:xfrm>
          <a:off x="3276600" y="1235075"/>
          <a:ext cx="1422400" cy="355600"/>
        </p:xfrm>
        <a:graphic>
          <a:graphicData uri="http://schemas.openxmlformats.org/presentationml/2006/ole">
            <mc:AlternateContent xmlns:mc="http://schemas.openxmlformats.org/markup-compatibility/2006">
              <mc:Choice xmlns:v="urn:schemas-microsoft-com:vml" Requires="v">
                <p:oleObj spid="_x0000_s74839" name="Equation" r:id="rId4" imgW="1422400" imgH="355600" progId="Equation.DSMT4">
                  <p:embed/>
                </p:oleObj>
              </mc:Choice>
              <mc:Fallback>
                <p:oleObj name="Equation" r:id="rId4" imgW="1422400" imgH="35560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235075"/>
                        <a:ext cx="1422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descr="Screen Shot 2017-03-07 at 10.30.19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 y="1828800"/>
            <a:ext cx="386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3" descr="Screen Shot 2017-03-07 at 10.30.30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905000"/>
            <a:ext cx="3797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1" descr="Blue tissue paper"/>
          <p:cNvSpPr txBox="1">
            <a:spLocks noChangeArrowheads="1"/>
          </p:cNvSpPr>
          <p:nvPr/>
        </p:nvSpPr>
        <p:spPr bwMode="auto">
          <a:xfrm>
            <a:off x="5181600" y="4267200"/>
            <a:ext cx="3581400" cy="1785104"/>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dirty="0" err="1" smtClean="0">
                <a:latin typeface="Times New Roman" panose="02020603050405020304" pitchFamily="18" charset="0"/>
                <a:cs typeface="Times New Roman" panose="02020603050405020304" pitchFamily="18" charset="0"/>
              </a:rPr>
              <a:t>tz</a:t>
            </a:r>
            <a:r>
              <a:rPr lang="en-US" sz="2000" dirty="0" smtClean="0">
                <a:latin typeface="Times New Roman" panose="02020603050405020304" pitchFamily="18" charset="0"/>
                <a:cs typeface="Times New Roman" panose="02020603050405020304" pitchFamily="18" charset="0"/>
              </a:rPr>
              <a:t>-graph for a logistic differential equation: quadratic</a:t>
            </a:r>
          </a:p>
          <a:p>
            <a:pPr>
              <a:spcBef>
                <a:spcPct val="50000"/>
              </a:spcBef>
              <a:defRPr/>
            </a:pPr>
            <a:r>
              <a:rPr lang="en-US" sz="2000" dirty="0" smtClean="0">
                <a:latin typeface="Times New Roman" panose="02020603050405020304" pitchFamily="18" charset="0"/>
                <a:cs typeface="Times New Roman" panose="02020603050405020304" pitchFamily="18" charset="0"/>
              </a:rPr>
              <a:t>dashed line is where certain solution curves will have an inflection point</a:t>
            </a:r>
          </a:p>
        </p:txBody>
      </p:sp>
      <p:sp>
        <p:nvSpPr>
          <p:cNvPr id="9"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959"/>
                                        </p:tgtEl>
                                        <p:attrNameLst>
                                          <p:attrName>style.visibility</p:attrName>
                                        </p:attrNameLst>
                                      </p:cBhvr>
                                      <p:to>
                                        <p:strVal val="visible"/>
                                      </p:to>
                                    </p:set>
                                    <p:animEffect transition="in" filter="fade">
                                      <p:cBhvr>
                                        <p:cTn id="7" dur="500"/>
                                        <p:tgtEl>
                                          <p:spTgt spid="509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9" grpId="0"/>
      <p:bldP spid="25"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Logistic Growth (2 of 3)</a:t>
            </a:r>
          </a:p>
        </p:txBody>
      </p:sp>
      <p:sp>
        <p:nvSpPr>
          <p:cNvPr id="14" name="Text Box 41" descr="Blue tissue paper"/>
          <p:cNvSpPr txBox="1">
            <a:spLocks noChangeArrowheads="1"/>
          </p:cNvSpPr>
          <p:nvPr/>
        </p:nvSpPr>
        <p:spPr bwMode="auto">
          <a:xfrm>
            <a:off x="5181600" y="4267200"/>
            <a:ext cx="3581400" cy="1015663"/>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possible solution </a:t>
            </a:r>
            <a:r>
              <a:rPr lang="en-US" sz="2000" dirty="0" smtClean="0">
                <a:latin typeface="Times New Roman" panose="02020603050405020304" pitchFamily="18" charset="0"/>
                <a:cs typeface="Times New Roman" panose="02020603050405020304" pitchFamily="18" charset="0"/>
              </a:rPr>
              <a:t>curves on a </a:t>
            </a:r>
            <a:r>
              <a:rPr lang="en-US" sz="2000" i="1" dirty="0" err="1" smtClean="0">
                <a:latin typeface="Times New Roman" panose="02020603050405020304" pitchFamily="18" charset="0"/>
                <a:cs typeface="Times New Roman" panose="02020603050405020304" pitchFamily="18" charset="0"/>
              </a:rPr>
              <a:t>tz</a:t>
            </a:r>
            <a:r>
              <a:rPr lang="en-US" sz="2000" dirty="0" smtClean="0">
                <a:latin typeface="Times New Roman" panose="02020603050405020304" pitchFamily="18" charset="0"/>
                <a:cs typeface="Times New Roman" panose="02020603050405020304" pitchFamily="18" charset="0"/>
              </a:rPr>
              <a:t>-graph for a quadratic logistic differential equation</a:t>
            </a:r>
          </a:p>
        </p:txBody>
      </p:sp>
      <p:pic>
        <p:nvPicPr>
          <p:cNvPr id="5" name="Picture 4" descr="Screen Shot 2017-03-07 at 10.30.4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14400"/>
            <a:ext cx="38989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0" name="Group 6"/>
          <p:cNvGrpSpPr>
            <a:grpSpLocks/>
          </p:cNvGrpSpPr>
          <p:nvPr/>
        </p:nvGrpSpPr>
        <p:grpSpPr bwMode="auto">
          <a:xfrm>
            <a:off x="228600" y="1066800"/>
            <a:ext cx="3873500" cy="3352800"/>
            <a:chOff x="228600" y="1066800"/>
            <a:chExt cx="3873500" cy="3352800"/>
          </a:xfrm>
        </p:grpSpPr>
        <p:pic>
          <p:nvPicPr>
            <p:cNvPr id="75782" name="Picture 1" descr="Screen Shot 2017-03-07 at 10.30.36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38735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5"/>
            <p:cNvSpPr>
              <a:spLocks noChangeArrowheads="1"/>
            </p:cNvSpPr>
            <p:nvPr/>
          </p:nvSpPr>
          <p:spPr bwMode="auto">
            <a:xfrm>
              <a:off x="1828800" y="4267200"/>
              <a:ext cx="381000" cy="152400"/>
            </a:xfrm>
            <a:prstGeom prst="rect">
              <a:avLst/>
            </a:prstGeom>
            <a:solidFill>
              <a:srgbClr val="FFFFFF"/>
            </a:solidFill>
            <a:ln w="9525">
              <a:solidFill>
                <a:srgbClr val="FFFFFF"/>
              </a:solidFill>
              <a:miter lim="800000"/>
              <a:headEnd/>
              <a:tailEnd/>
            </a:ln>
          </p:spPr>
          <p:txBody>
            <a:bodyPr/>
            <a:lstStyle/>
            <a:p>
              <a:pPr marL="342900" indent="-342900"/>
              <a:endParaRPr lang="en-US"/>
            </a:p>
          </p:txBody>
        </p:sp>
      </p:grpSp>
      <p:sp>
        <p:nvSpPr>
          <p:cNvPr id="25" name="Text Box 41" descr="Blue tissue paper"/>
          <p:cNvSpPr txBox="1">
            <a:spLocks noChangeArrowheads="1"/>
          </p:cNvSpPr>
          <p:nvPr/>
        </p:nvSpPr>
        <p:spPr bwMode="auto">
          <a:xfrm>
            <a:off x="228600" y="4267200"/>
            <a:ext cx="3581400" cy="1015663"/>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general shape of a </a:t>
            </a:r>
            <a:r>
              <a:rPr lang="en-US" sz="2000" i="1" dirty="0" err="1" smtClean="0">
                <a:latin typeface="Times New Roman" panose="02020603050405020304" pitchFamily="18" charset="0"/>
                <a:cs typeface="Times New Roman" panose="02020603050405020304" pitchFamily="18" charset="0"/>
              </a:rPr>
              <a:t>yz</a:t>
            </a:r>
            <a:r>
              <a:rPr lang="en-US" sz="2000" dirty="0" smtClean="0">
                <a:latin typeface="Times New Roman" panose="02020603050405020304" pitchFamily="18" charset="0"/>
                <a:cs typeface="Times New Roman" panose="02020603050405020304" pitchFamily="18" charset="0"/>
              </a:rPr>
              <a:t>-graph for a solution to a quadratic logistic differential equation</a:t>
            </a:r>
          </a:p>
        </p:txBody>
      </p:sp>
      <p:sp>
        <p:nvSpPr>
          <p:cNvPr id="9"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Logistic Growth (3 of 3)</a:t>
            </a:r>
          </a:p>
        </p:txBody>
      </p:sp>
      <p:sp>
        <p:nvSpPr>
          <p:cNvPr id="25" name="Text Box 41" descr="Blue tissue paper"/>
          <p:cNvSpPr txBox="1">
            <a:spLocks noChangeArrowheads="1"/>
          </p:cNvSpPr>
          <p:nvPr/>
        </p:nvSpPr>
        <p:spPr bwMode="auto">
          <a:xfrm>
            <a:off x="685800" y="1371600"/>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Ecology logistic growth</a:t>
            </a:r>
          </a:p>
        </p:txBody>
      </p:sp>
      <p:graphicFrame>
        <p:nvGraphicFramePr>
          <p:cNvPr id="27" name="Object 26"/>
          <p:cNvGraphicFramePr>
            <a:graphicFrameLocks noChangeAspect="1"/>
          </p:cNvGraphicFramePr>
          <p:nvPr>
            <p:extLst>
              <p:ext uri="{D42A27DB-BD31-4B8C-83A1-F6EECF244321}">
                <p14:modId xmlns:p14="http://schemas.microsoft.com/office/powerpoint/2010/main" val="3155724212"/>
              </p:ext>
            </p:extLst>
          </p:nvPr>
        </p:nvGraphicFramePr>
        <p:xfrm>
          <a:off x="3429000" y="1295400"/>
          <a:ext cx="1651000" cy="635000"/>
        </p:xfrm>
        <a:graphic>
          <a:graphicData uri="http://schemas.openxmlformats.org/presentationml/2006/ole">
            <mc:AlternateContent xmlns:mc="http://schemas.openxmlformats.org/markup-compatibility/2006">
              <mc:Choice xmlns:v="urn:schemas-microsoft-com:vml" Requires="v">
                <p:oleObj spid="_x0000_s76959" name="Equation" r:id="rId4" imgW="1651000" imgH="635000" progId="Equation.DSMT4">
                  <p:embed/>
                </p:oleObj>
              </mc:Choice>
              <mc:Fallback>
                <p:oleObj name="Equation" r:id="rId4" imgW="1651000" imgH="635000" progId="Equation.DSMT4">
                  <p:embed/>
                  <p:pic>
                    <p:nvPicPr>
                      <p:cNvPr id="0" name="Object 26"/>
                      <p:cNvPicPr>
                        <a:picLocks noChangeAspect="1" noChangeArrowheads="1"/>
                      </p:cNvPicPr>
                      <p:nvPr/>
                    </p:nvPicPr>
                    <p:blipFill>
                      <a:blip r:embed="rId5"/>
                      <a:srcRect/>
                      <a:stretch>
                        <a:fillRect/>
                      </a:stretch>
                    </p:blipFill>
                    <p:spPr bwMode="auto">
                      <a:xfrm>
                        <a:off x="3429000" y="1295400"/>
                        <a:ext cx="1651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20110712"/>
              </p:ext>
            </p:extLst>
          </p:nvPr>
        </p:nvGraphicFramePr>
        <p:xfrm>
          <a:off x="5626100" y="1295400"/>
          <a:ext cx="1981200" cy="635000"/>
        </p:xfrm>
        <a:graphic>
          <a:graphicData uri="http://schemas.openxmlformats.org/presentationml/2006/ole">
            <mc:AlternateContent xmlns:mc="http://schemas.openxmlformats.org/markup-compatibility/2006">
              <mc:Choice xmlns:v="urn:schemas-microsoft-com:vml" Requires="v">
                <p:oleObj spid="_x0000_s76960" name="Equation" r:id="rId6" imgW="1981200" imgH="635000" progId="Equation.DSMT4">
                  <p:embed/>
                </p:oleObj>
              </mc:Choice>
              <mc:Fallback>
                <p:oleObj name="Equation" r:id="rId6" imgW="1981200" imgH="635000" progId="Equation.DSMT4">
                  <p:embed/>
                  <p:pic>
                    <p:nvPicPr>
                      <p:cNvPr id="0" name="Object 9"/>
                      <p:cNvPicPr>
                        <a:picLocks noChangeAspect="1" noChangeArrowheads="1"/>
                      </p:cNvPicPr>
                      <p:nvPr/>
                    </p:nvPicPr>
                    <p:blipFill>
                      <a:blip r:embed="rId7"/>
                      <a:srcRect/>
                      <a:stretch>
                        <a:fillRect/>
                      </a:stretch>
                    </p:blipFill>
                    <p:spPr bwMode="auto">
                      <a:xfrm>
                        <a:off x="5626100" y="1295400"/>
                        <a:ext cx="198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6805" name="Picture 1" descr="Screen Shot 2017-03-07 at 10.30.52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247900"/>
            <a:ext cx="6286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Fish Population (1 of 3)</a:t>
            </a:r>
          </a:p>
        </p:txBody>
      </p:sp>
      <p:sp>
        <p:nvSpPr>
          <p:cNvPr id="509956" name="Text Box 4" descr="Blue tissue paper"/>
          <p:cNvSpPr txBox="1">
            <a:spLocks noChangeArrowheads="1"/>
          </p:cNvSpPr>
          <p:nvPr/>
        </p:nvSpPr>
        <p:spPr bwMode="auto">
          <a:xfrm>
            <a:off x="152400" y="1157288"/>
            <a:ext cx="1447800" cy="36671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44196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152400" y="1524000"/>
            <a:ext cx="8991600" cy="193899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A pond on a fish farm has a carrying capacity of 1000 fish. The pond was originally stocked with 100</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fish. Let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denote the number of fish in the pond after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months</a:t>
            </a:r>
            <a:r>
              <a:rPr lang="en-US" sz="2000" dirty="0" smtClean="0">
                <a:latin typeface="Times New Roman" panose="02020603050405020304" pitchFamily="18" charset="0"/>
                <a:cs typeface="Times New Roman" panose="02020603050405020304" pitchFamily="18" charset="0"/>
              </a:rPr>
              <a:t>.</a:t>
            </a:r>
          </a:p>
          <a:p>
            <a:pPr marL="460375" indent="-460375">
              <a:defRPr/>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 Set up a logistic differential equation satisfied by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plot an approximate </a:t>
            </a:r>
            <a:r>
              <a:rPr lang="en-US" sz="2000" dirty="0" smtClean="0">
                <a:latin typeface="Times New Roman" panose="02020603050405020304" pitchFamily="18" charset="0"/>
                <a:cs typeface="Times New Roman" panose="02020603050405020304" pitchFamily="18" charset="0"/>
              </a:rPr>
              <a:t>graph </a:t>
            </a:r>
            <a:r>
              <a:rPr lang="en-US" sz="2000" dirty="0">
                <a:latin typeface="Times New Roman" panose="02020603050405020304" pitchFamily="18" charset="0"/>
                <a:cs typeface="Times New Roman" panose="02020603050405020304" pitchFamily="18" charset="0"/>
              </a:rPr>
              <a:t>of the fish population</a:t>
            </a:r>
            <a:r>
              <a:rPr lang="en-US" sz="2000" dirty="0" smtClean="0">
                <a:latin typeface="Times New Roman" panose="02020603050405020304" pitchFamily="18" charset="0"/>
                <a:cs typeface="Times New Roman" panose="02020603050405020304" pitchFamily="18" charset="0"/>
              </a:rPr>
              <a:t>.</a:t>
            </a:r>
          </a:p>
          <a:p>
            <a:pPr marL="460375" indent="-460375">
              <a:defRPr/>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b) Find the size of the population of fish with the highest rate of growth. Find this </a:t>
            </a:r>
            <a:r>
              <a:rPr lang="en-US" sz="2000" dirty="0" smtClean="0">
                <a:latin typeface="Times New Roman" panose="02020603050405020304" pitchFamily="18" charset="0"/>
                <a:cs typeface="Times New Roman" panose="02020603050405020304" pitchFamily="18" charset="0"/>
              </a:rPr>
              <a:t>rate</a:t>
            </a:r>
            <a:r>
              <a:rPr lang="en-US" sz="2000" dirty="0">
                <a:latin typeface="Times New Roman" panose="02020603050405020304" pitchFamily="18" charset="0"/>
                <a:cs typeface="Times New Roman" panose="02020603050405020304" pitchFamily="18" charset="0"/>
              </a:rPr>
              <a:t>, given that the intrinsic rate of growth is .3. </a:t>
            </a:r>
          </a:p>
        </p:txBody>
      </p:sp>
      <p:sp>
        <p:nvSpPr>
          <p:cNvPr id="25" name="Text Box 41" descr="Blue tissue paper"/>
          <p:cNvSpPr txBox="1">
            <a:spLocks noChangeArrowheads="1"/>
          </p:cNvSpPr>
          <p:nvPr/>
        </p:nvSpPr>
        <p:spPr bwMode="auto">
          <a:xfrm>
            <a:off x="228600" y="4724400"/>
            <a:ext cx="8686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It’s a logistic equation with carrying capacity </a:t>
            </a:r>
            <a:r>
              <a:rPr lang="en-US" sz="2000" i="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 = 1000.</a:t>
            </a:r>
          </a:p>
        </p:txBody>
      </p:sp>
      <p:graphicFrame>
        <p:nvGraphicFramePr>
          <p:cNvPr id="27" name="Object 26"/>
          <p:cNvGraphicFramePr>
            <a:graphicFrameLocks noChangeAspect="1"/>
          </p:cNvGraphicFramePr>
          <p:nvPr/>
        </p:nvGraphicFramePr>
        <p:xfrm>
          <a:off x="2286000" y="5257800"/>
          <a:ext cx="1930400" cy="635000"/>
        </p:xfrm>
        <a:graphic>
          <a:graphicData uri="http://schemas.openxmlformats.org/presentationml/2006/ole">
            <mc:AlternateContent xmlns:mc="http://schemas.openxmlformats.org/markup-compatibility/2006">
              <mc:Choice xmlns:v="urn:schemas-microsoft-com:vml" Requires="v">
                <p:oleObj spid="_x0000_s77986" name="Equation" r:id="rId4" imgW="1930400" imgH="635000" progId="Equation.DSMT4">
                  <p:embed/>
                </p:oleObj>
              </mc:Choice>
              <mc:Fallback>
                <p:oleObj name="Equation" r:id="rId4" imgW="1930400" imgH="635000" progId="Equation.DSMT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257800"/>
                        <a:ext cx="193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0100103"/>
              </p:ext>
            </p:extLst>
          </p:nvPr>
        </p:nvGraphicFramePr>
        <p:xfrm>
          <a:off x="4260850" y="5257800"/>
          <a:ext cx="2108200" cy="635000"/>
        </p:xfrm>
        <a:graphic>
          <a:graphicData uri="http://schemas.openxmlformats.org/presentationml/2006/ole">
            <mc:AlternateContent xmlns:mc="http://schemas.openxmlformats.org/markup-compatibility/2006">
              <mc:Choice xmlns:v="urn:schemas-microsoft-com:vml" Requires="v">
                <p:oleObj spid="_x0000_s77987" name="Equation" r:id="rId6" imgW="2108200" imgH="635000" progId="Equation.DSMT4">
                  <p:embed/>
                </p:oleObj>
              </mc:Choice>
              <mc:Fallback>
                <p:oleObj name="Equation" r:id="rId6" imgW="2108200" imgH="635000" progId="Equation.DSMT4">
                  <p:embed/>
                  <p:pic>
                    <p:nvPicPr>
                      <p:cNvPr id="0" name="Object 18"/>
                      <p:cNvPicPr>
                        <a:picLocks noChangeAspect="1" noChangeArrowheads="1"/>
                      </p:cNvPicPr>
                      <p:nvPr/>
                    </p:nvPicPr>
                    <p:blipFill>
                      <a:blip r:embed="rId7"/>
                      <a:srcRect/>
                      <a:stretch>
                        <a:fillRect/>
                      </a:stretch>
                    </p:blipFill>
                    <p:spPr bwMode="auto">
                      <a:xfrm>
                        <a:off x="4260850" y="525780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41" descr="Blue tissue paper"/>
          <p:cNvSpPr txBox="1">
            <a:spLocks noChangeArrowheads="1"/>
          </p:cNvSpPr>
          <p:nvPr/>
        </p:nvSpPr>
        <p:spPr bwMode="auto">
          <a:xfrm>
            <a:off x="5867400" y="5924550"/>
            <a:ext cx="1981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 is positive.</a:t>
            </a:r>
          </a:p>
        </p:txBody>
      </p:sp>
      <p:sp>
        <p:nvSpPr>
          <p:cNvPr id="1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25" grpId="0"/>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Fish Population (2 of 3)</a:t>
            </a:r>
          </a:p>
        </p:txBody>
      </p:sp>
      <p:sp>
        <p:nvSpPr>
          <p:cNvPr id="509957" name="Text Box 5" descr="Blue tissue paper"/>
          <p:cNvSpPr txBox="1">
            <a:spLocks noChangeArrowheads="1"/>
          </p:cNvSpPr>
          <p:nvPr/>
        </p:nvSpPr>
        <p:spPr bwMode="auto">
          <a:xfrm>
            <a:off x="152400" y="1371600"/>
            <a:ext cx="1905000" cy="36988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874838"/>
            <a:ext cx="8305800" cy="708025"/>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fish </a:t>
            </a:r>
            <a:r>
              <a:rPr lang="en-US" sz="2000" dirty="0">
                <a:latin typeface="Times New Roman" panose="02020603050405020304" pitchFamily="18" charset="0"/>
                <a:cs typeface="Times New Roman" panose="02020603050405020304" pitchFamily="18" charset="0"/>
              </a:rPr>
              <a:t>population at time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is given by the solution of this </a:t>
            </a:r>
            <a:r>
              <a:rPr lang="en-US" sz="2000" dirty="0" smtClean="0">
                <a:latin typeface="Times New Roman" panose="02020603050405020304" pitchFamily="18" charset="0"/>
                <a:cs typeface="Times New Roman" panose="02020603050405020304" pitchFamily="18" charset="0"/>
              </a:rPr>
              <a:t>differential </a:t>
            </a:r>
            <a:r>
              <a:rPr lang="en-US" sz="2000" dirty="0">
                <a:latin typeface="Times New Roman" panose="02020603050405020304" pitchFamily="18" charset="0"/>
                <a:cs typeface="Times New Roman" panose="02020603050405020304" pitchFamily="18" charset="0"/>
              </a:rPr>
              <a:t>equation with the initial condition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(0) = 100. </a:t>
            </a:r>
          </a:p>
        </p:txBody>
      </p:sp>
      <p:pic>
        <p:nvPicPr>
          <p:cNvPr id="78852" name="Picture 1" descr="Screen Shot 2017-03-07 at 10.59.4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743200"/>
            <a:ext cx="80137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558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pPr>
            <a:r>
              <a:rPr lang="en-US" sz="3600" dirty="0" smtClean="0">
                <a:latin typeface="Bookman Old Style" panose="02050604050505020204" pitchFamily="18" charset="0"/>
                <a:cs typeface="Verdana" charset="0"/>
              </a:rPr>
              <a:t>Variables Are Separated</a:t>
            </a:r>
            <a:endParaRPr lang="en-US" sz="3600" dirty="0">
              <a:latin typeface="Bookman Old Style" panose="02050604050505020204" pitchFamily="18" charset="0"/>
              <a:cs typeface="Verdana" charset="0"/>
            </a:endParaRPr>
          </a:p>
        </p:txBody>
      </p:sp>
      <p:graphicFrame>
        <p:nvGraphicFramePr>
          <p:cNvPr id="835622" name="Group 38"/>
          <p:cNvGraphicFramePr>
            <a:graphicFrameLocks noGrp="1"/>
          </p:cNvGraphicFramePr>
          <p:nvPr>
            <p:ph sz="half" idx="1"/>
            <p:extLst>
              <p:ext uri="{D42A27DB-BD31-4B8C-83A1-F6EECF244321}">
                <p14:modId xmlns:p14="http://schemas.microsoft.com/office/powerpoint/2010/main" val="3829370170"/>
              </p:ext>
            </p:extLst>
          </p:nvPr>
        </p:nvGraphicFramePr>
        <p:xfrm>
          <a:off x="1371600" y="1325562"/>
          <a:ext cx="6324600" cy="4237038"/>
        </p:xfrm>
        <a:graphic>
          <a:graphicData uri="http://schemas.openxmlformats.org/drawingml/2006/table">
            <a:tbl>
              <a:tblPr/>
              <a:tblGrid>
                <a:gridCol w="3962400"/>
                <a:gridCol w="2362200"/>
              </a:tblGrid>
              <a:tr h="396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Definition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a:ea typeface="ＭＳ Ｐゴシック" charset="0"/>
                          <a:cs typeface="Verdana"/>
                        </a:rPr>
                        <a:t>Example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1920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First Order Differential Equation</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 differential equation that involves the first derivative of the unknown function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(and there are no other derivatives of higher order in the equation)</a:t>
                      </a:r>
                      <a:endParaRPr kumimoji="0" lang="el-GR"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Second Order Differential Equation</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A differential equation that involves the second derivative of the unknown function </a:t>
                      </a: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y </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(and there are no other derivatives of higher order in the equation)</a:t>
                      </a:r>
                      <a:endParaRPr kumimoji="0" lang="el-GR"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56" name="Object 17"/>
          <p:cNvGraphicFramePr>
            <a:graphicFrameLocks noChangeAspect="1"/>
          </p:cNvGraphicFramePr>
          <p:nvPr>
            <p:extLst>
              <p:ext uri="{D42A27DB-BD31-4B8C-83A1-F6EECF244321}">
                <p14:modId xmlns:p14="http://schemas.microsoft.com/office/powerpoint/2010/main" val="3528365651"/>
              </p:ext>
            </p:extLst>
          </p:nvPr>
        </p:nvGraphicFramePr>
        <p:xfrm>
          <a:off x="5943600" y="2438400"/>
          <a:ext cx="971550" cy="304800"/>
        </p:xfrm>
        <a:graphic>
          <a:graphicData uri="http://schemas.openxmlformats.org/presentationml/2006/ole">
            <mc:AlternateContent xmlns:mc="http://schemas.openxmlformats.org/markup-compatibility/2006">
              <mc:Choice xmlns:v="urn:schemas-microsoft-com:vml" Requires="v">
                <p:oleObj spid="_x0000_s10409" name="Equation" r:id="rId4" imgW="647419" imgH="203112" progId="Equation.3">
                  <p:embed/>
                </p:oleObj>
              </mc:Choice>
              <mc:Fallback>
                <p:oleObj name="Equation" r:id="rId4" imgW="647419" imgH="203112"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438400"/>
                        <a:ext cx="971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57" name="Object 34"/>
          <p:cNvGraphicFramePr>
            <a:graphicFrameLocks noChangeAspect="1"/>
          </p:cNvGraphicFramePr>
          <p:nvPr/>
        </p:nvGraphicFramePr>
        <p:xfrm>
          <a:off x="5943600" y="4724400"/>
          <a:ext cx="990600" cy="304800"/>
        </p:xfrm>
        <a:graphic>
          <a:graphicData uri="http://schemas.openxmlformats.org/presentationml/2006/ole">
            <mc:AlternateContent xmlns:mc="http://schemas.openxmlformats.org/markup-compatibility/2006">
              <mc:Choice xmlns:v="urn:schemas-microsoft-com:vml" Requires="v">
                <p:oleObj spid="_x0000_s10410" name="Equation" r:id="rId6" imgW="660113" imgH="203112" progId="Equation.3">
                  <p:embed/>
                </p:oleObj>
              </mc:Choice>
              <mc:Fallback>
                <p:oleObj name="Equation" r:id="rId6" imgW="660113" imgH="203112"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724400"/>
                        <a:ext cx="990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a:latin typeface="Bookman Old Style" panose="02050604050505020204" pitchFamily="18" charset="0"/>
                <a:cs typeface="Verdana" charset="0"/>
              </a:rPr>
              <a:t>Fish Population (3 of 3)</a:t>
            </a:r>
          </a:p>
        </p:txBody>
      </p:sp>
      <p:sp>
        <p:nvSpPr>
          <p:cNvPr id="509957" name="Text Box 5" descr="Blue tissue paper"/>
          <p:cNvSpPr txBox="1">
            <a:spLocks noChangeArrowheads="1"/>
          </p:cNvSpPr>
          <p:nvPr/>
        </p:nvSpPr>
        <p:spPr bwMode="auto">
          <a:xfrm>
            <a:off x="152400" y="13716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152400" y="2419350"/>
            <a:ext cx="8382000" cy="101566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size of the population with the highest rate of growth is 500. To </a:t>
            </a:r>
            <a:r>
              <a:rPr lang="en-US" sz="2000" dirty="0" smtClean="0">
                <a:latin typeface="Times New Roman" panose="02020603050405020304" pitchFamily="18" charset="0"/>
                <a:cs typeface="Times New Roman" panose="02020603050405020304" pitchFamily="18" charset="0"/>
              </a:rPr>
              <a:t>find </a:t>
            </a:r>
            <a:r>
              <a:rPr lang="en-US" sz="2000" dirty="0">
                <a:latin typeface="Times New Roman" panose="02020603050405020304" pitchFamily="18" charset="0"/>
                <a:cs typeface="Times New Roman" panose="02020603050405020304" pitchFamily="18" charset="0"/>
              </a:rPr>
              <a:t>the numerical value of the fastest growth rate, given that </a:t>
            </a:r>
            <a:r>
              <a:rPr lang="en-US" sz="2000" i="1" dirty="0">
                <a:latin typeface="Times New Roman" panose="02020603050405020304" pitchFamily="18" charset="0"/>
                <a:cs typeface="Times New Roman" panose="02020603050405020304" pitchFamily="18" charset="0"/>
              </a:rPr>
              <a:t>r </a:t>
            </a:r>
            <a:r>
              <a:rPr lang="en-US" sz="2000" dirty="0">
                <a:latin typeface="Times New Roman" panose="02020603050405020304" pitchFamily="18" charset="0"/>
                <a:cs typeface="Times New Roman" panose="02020603050405020304" pitchFamily="18" charset="0"/>
              </a:rPr>
              <a:t>= .3, we substitute </a:t>
            </a:r>
            <a:r>
              <a:rPr lang="en-US" sz="2000" i="1" dirty="0">
                <a:latin typeface="Times New Roman" panose="02020603050405020304" pitchFamily="18" charset="0"/>
                <a:cs typeface="Times New Roman" panose="02020603050405020304" pitchFamily="18" charset="0"/>
              </a:rPr>
              <a:t>r </a:t>
            </a:r>
            <a:r>
              <a:rPr lang="en-US" sz="2000" dirty="0">
                <a:latin typeface="Times New Roman" panose="02020603050405020304" pitchFamily="18" charset="0"/>
                <a:cs typeface="Times New Roman" panose="02020603050405020304" pitchFamily="18" charset="0"/>
              </a:rPr>
              <a:t>= .3</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 500 into the equation and get </a:t>
            </a:r>
          </a:p>
        </p:txBody>
      </p:sp>
      <p:graphicFrame>
        <p:nvGraphicFramePr>
          <p:cNvPr id="79876" name="Object 29"/>
          <p:cNvGraphicFramePr>
            <a:graphicFrameLocks noChangeAspect="1"/>
          </p:cNvGraphicFramePr>
          <p:nvPr>
            <p:extLst>
              <p:ext uri="{D42A27DB-BD31-4B8C-83A1-F6EECF244321}">
                <p14:modId xmlns:p14="http://schemas.microsoft.com/office/powerpoint/2010/main" val="797022857"/>
              </p:ext>
            </p:extLst>
          </p:nvPr>
        </p:nvGraphicFramePr>
        <p:xfrm>
          <a:off x="3136900" y="1631950"/>
          <a:ext cx="2540000" cy="635000"/>
        </p:xfrm>
        <a:graphic>
          <a:graphicData uri="http://schemas.openxmlformats.org/presentationml/2006/ole">
            <mc:AlternateContent xmlns:mc="http://schemas.openxmlformats.org/markup-compatibility/2006">
              <mc:Choice xmlns:v="urn:schemas-microsoft-com:vml" Requires="v">
                <p:oleObj spid="_x0000_s80033" name="Equation" r:id="rId4" imgW="2540000" imgH="635000" progId="Equation.DSMT4">
                  <p:embed/>
                </p:oleObj>
              </mc:Choice>
              <mc:Fallback>
                <p:oleObj name="Equation" r:id="rId4" imgW="2540000" imgH="635000" progId="Equation.DSMT4">
                  <p:embed/>
                  <p:pic>
                    <p:nvPicPr>
                      <p:cNvPr id="0" name="Object 29"/>
                      <p:cNvPicPr>
                        <a:picLocks noChangeAspect="1" noChangeArrowheads="1"/>
                      </p:cNvPicPr>
                      <p:nvPr/>
                    </p:nvPicPr>
                    <p:blipFill>
                      <a:blip r:embed="rId5"/>
                      <a:srcRect/>
                      <a:stretch>
                        <a:fillRect/>
                      </a:stretch>
                    </p:blipFill>
                    <p:spPr bwMode="auto">
                      <a:xfrm>
                        <a:off x="3136900" y="163195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5289550" y="3952875"/>
            <a:ext cx="2971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 = 475 fish per month.</a:t>
            </a:r>
            <a:endParaRPr lang="en-US" sz="20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62412784"/>
              </p:ext>
            </p:extLst>
          </p:nvPr>
        </p:nvGraphicFramePr>
        <p:xfrm>
          <a:off x="1905000" y="3822700"/>
          <a:ext cx="3517900" cy="749300"/>
        </p:xfrm>
        <a:graphic>
          <a:graphicData uri="http://schemas.openxmlformats.org/presentationml/2006/ole">
            <mc:AlternateContent xmlns:mc="http://schemas.openxmlformats.org/markup-compatibility/2006">
              <mc:Choice xmlns:v="urn:schemas-microsoft-com:vml" Requires="v">
                <p:oleObj spid="_x0000_s80034" name="Equation" r:id="rId6" imgW="3517900" imgH="749300" progId="Equation.DSMT4">
                  <p:embed/>
                </p:oleObj>
              </mc:Choice>
              <mc:Fallback>
                <p:oleObj name="Equation" r:id="rId6" imgW="3517900" imgH="749300" progId="Equation.DSMT4">
                  <p:embed/>
                  <p:pic>
                    <p:nvPicPr>
                      <p:cNvPr id="0" name="Object 7"/>
                      <p:cNvPicPr>
                        <a:picLocks noChangeAspect="1" noChangeArrowheads="1"/>
                      </p:cNvPicPr>
                      <p:nvPr/>
                    </p:nvPicPr>
                    <p:blipFill>
                      <a:blip r:embed="rId7"/>
                      <a:srcRect/>
                      <a:stretch>
                        <a:fillRect/>
                      </a:stretch>
                    </p:blipFill>
                    <p:spPr bwMode="auto">
                      <a:xfrm>
                        <a:off x="1905000" y="3822700"/>
                        <a:ext cx="3517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41" descr="Blue tissue paper"/>
          <p:cNvSpPr txBox="1">
            <a:spLocks noChangeArrowheads="1"/>
          </p:cNvSpPr>
          <p:nvPr/>
        </p:nvSpPr>
        <p:spPr bwMode="auto">
          <a:xfrm>
            <a:off x="152400" y="4772025"/>
            <a:ext cx="8382000" cy="13239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This is the maximum rate of growth of the </a:t>
            </a:r>
            <a:r>
              <a:rPr lang="en-US" sz="2000" dirty="0" smtClean="0">
                <a:latin typeface="Times New Roman" panose="02020603050405020304" pitchFamily="18" charset="0"/>
                <a:cs typeface="Times New Roman" panose="02020603050405020304" pitchFamily="18" charset="0"/>
              </a:rPr>
              <a:t>fish </a:t>
            </a:r>
            <a:r>
              <a:rPr lang="en-US" sz="2000" dirty="0">
                <a:latin typeface="Times New Roman" panose="02020603050405020304" pitchFamily="18" charset="0"/>
                <a:cs typeface="Times New Roman" panose="02020603050405020304" pitchFamily="18" charset="0"/>
              </a:rPr>
              <a:t>population. It is attained when 500 </a:t>
            </a:r>
            <a:r>
              <a:rPr lang="en-US" sz="2000" dirty="0" smtClean="0">
                <a:latin typeface="Times New Roman" panose="02020603050405020304" pitchFamily="18" charset="0"/>
                <a:cs typeface="Times New Roman" panose="02020603050405020304" pitchFamily="18" charset="0"/>
              </a:rPr>
              <a:t>fish </a:t>
            </a:r>
            <a:r>
              <a:rPr lang="en-US" sz="2000" dirty="0">
                <a:latin typeface="Times New Roman" panose="02020603050405020304" pitchFamily="18" charset="0"/>
                <a:cs typeface="Times New Roman" panose="02020603050405020304" pitchFamily="18" charset="0"/>
              </a:rPr>
              <a:t>are in the pond. Note that 500 is not the maximum size of the population. In fact, we know that the </a:t>
            </a:r>
            <a:r>
              <a:rPr lang="en-US" sz="2000" dirty="0" smtClean="0">
                <a:latin typeface="Times New Roman" panose="02020603050405020304" pitchFamily="18" charset="0"/>
                <a:cs typeface="Times New Roman" panose="02020603050405020304" pitchFamily="18" charset="0"/>
              </a:rPr>
              <a:t>fish </a:t>
            </a:r>
            <a:r>
              <a:rPr lang="en-US" sz="2000" dirty="0">
                <a:latin typeface="Times New Roman" panose="02020603050405020304" pitchFamily="18" charset="0"/>
                <a:cs typeface="Times New Roman" panose="02020603050405020304" pitchFamily="18" charset="0"/>
              </a:rPr>
              <a:t>population will approach 1000 asymptotically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993"/>
                                        </p:tgtEl>
                                        <p:attrNameLst>
                                          <p:attrName>style.visibility</p:attrName>
                                        </p:attrNameLst>
                                      </p:cBhvr>
                                      <p:to>
                                        <p:strVal val="visible"/>
                                      </p:to>
                                    </p:set>
                                    <p:animEffect transition="in" filter="fade">
                                      <p:cBhvr>
                                        <p:cTn id="7" dur="500"/>
                                        <p:tgtEl>
                                          <p:spTgt spid="509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93" grpId="0"/>
      <p:bldP spid="18"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100" dirty="0">
                <a:latin typeface="Bookman Old Style" panose="02050604050505020204" pitchFamily="18" charset="0"/>
                <a:cs typeface="Verdana" charset="0"/>
              </a:rPr>
              <a:t>Savings Account with Withdrawals (1 of 2)</a:t>
            </a:r>
          </a:p>
        </p:txBody>
      </p:sp>
      <p:sp>
        <p:nvSpPr>
          <p:cNvPr id="509956" name="Text Box 4" descr="Blue tissue paper"/>
          <p:cNvSpPr txBox="1">
            <a:spLocks noChangeArrowheads="1"/>
          </p:cNvSpPr>
          <p:nvPr/>
        </p:nvSpPr>
        <p:spPr bwMode="auto">
          <a:xfrm>
            <a:off x="152400" y="1157288"/>
            <a:ext cx="1600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3568700"/>
            <a:ext cx="2105526"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380999" y="1524000"/>
            <a:ext cx="8458201" cy="1323439"/>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a:latin typeface="Times New Roman" panose="02020603050405020304" pitchFamily="18" charset="0"/>
                <a:cs typeface="Times New Roman" panose="02020603050405020304" pitchFamily="18" charset="0"/>
              </a:rPr>
              <a:t>A savings account earns 6% interest per year, </a:t>
            </a:r>
            <a:r>
              <a:rPr lang="en-US" sz="2000" dirty="0" smtClean="0">
                <a:latin typeface="Times New Roman" panose="02020603050405020304" pitchFamily="18" charset="0"/>
                <a:cs typeface="Times New Roman" panose="02020603050405020304" pitchFamily="18" charset="0"/>
              </a:rPr>
              <a:t>compounded </a:t>
            </a:r>
            <a:r>
              <a:rPr lang="en-US" sz="2000" dirty="0">
                <a:latin typeface="Times New Roman" panose="02020603050405020304" pitchFamily="18" charset="0"/>
                <a:cs typeface="Times New Roman" panose="02020603050405020304" pitchFamily="18" charset="0"/>
              </a:rPr>
              <a:t>continuously, and continuous withdrawals are made from the account at the rate of $900 per year. Set up a differential equation that is satisfied by the amount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of money in the account at time </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Sketch typical solutions of the differential equation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09993" name="Text Box 41" descr="Blue tissue paper"/>
          <p:cNvSpPr txBox="1">
            <a:spLocks noChangeArrowheads="1"/>
          </p:cNvSpPr>
          <p:nvPr/>
        </p:nvSpPr>
        <p:spPr bwMode="auto">
          <a:xfrm>
            <a:off x="380999" y="4089400"/>
            <a:ext cx="8305801" cy="1323439"/>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Ignoring withdrawals, the </a:t>
            </a:r>
            <a:r>
              <a:rPr lang="en-US" sz="2000" dirty="0">
                <a:latin typeface="Times New Roman" panose="02020603050405020304" pitchFamily="18" charset="0"/>
                <a:cs typeface="Times New Roman" panose="02020603050405020304" pitchFamily="18" charset="0"/>
              </a:rPr>
              <a:t>savings account grows at a rate proportional to the size of the account. Since this growth comes from the interest, we conclude that </a:t>
            </a:r>
            <a:r>
              <a:rPr lang="en-US" sz="2000" i="1" dirty="0">
                <a:latin typeface="Times New Roman" panose="02020603050405020304" pitchFamily="18" charset="0"/>
                <a:cs typeface="Times New Roman" panose="02020603050405020304" pitchFamily="18" charset="0"/>
              </a:rPr>
              <a:t>interest is being added to the account at a rate proportional to the amount in the account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nvGraphicFramePr>
        <p:xfrm>
          <a:off x="3810000" y="5791200"/>
          <a:ext cx="939800" cy="304800"/>
        </p:xfrm>
        <a:graphic>
          <a:graphicData uri="http://schemas.openxmlformats.org/presentationml/2006/ole">
            <mc:AlternateContent xmlns:mc="http://schemas.openxmlformats.org/markup-compatibility/2006">
              <mc:Choice xmlns:v="urn:schemas-microsoft-com:vml" Requires="v">
                <p:oleObj spid="_x0000_s80982" name="Equation" r:id="rId4" imgW="939800" imgH="304800" progId="Equation.DSMT4">
                  <p:embed/>
                </p:oleObj>
              </mc:Choice>
              <mc:Fallback>
                <p:oleObj name="Equation" r:id="rId4" imgW="939800" imgH="304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7912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100">
                <a:latin typeface="Bookman Old Style" panose="02050604050505020204" pitchFamily="18" charset="0"/>
                <a:cs typeface="Verdana" charset="0"/>
              </a:rPr>
              <a:t>Savings Account with Withdrawals (2 of 2)</a:t>
            </a:r>
          </a:p>
        </p:txBody>
      </p:sp>
      <p:sp>
        <p:nvSpPr>
          <p:cNvPr id="509957" name="Text Box 5" descr="Blue tissue paper"/>
          <p:cNvSpPr txBox="1">
            <a:spLocks noChangeArrowheads="1"/>
          </p:cNvSpPr>
          <p:nvPr/>
        </p:nvSpPr>
        <p:spPr bwMode="auto">
          <a:xfrm>
            <a:off x="152400" y="10414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574800"/>
            <a:ext cx="8305800" cy="101600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Now, consider the withdrawals. The amount in the account is affected by two influences: rate at which interest is added and rate at which money is withdrawn.</a:t>
            </a:r>
          </a:p>
        </p:txBody>
      </p:sp>
      <p:graphicFrame>
        <p:nvGraphicFramePr>
          <p:cNvPr id="17" name="Object 16"/>
          <p:cNvGraphicFramePr>
            <a:graphicFrameLocks noChangeAspect="1"/>
          </p:cNvGraphicFramePr>
          <p:nvPr/>
        </p:nvGraphicFramePr>
        <p:xfrm>
          <a:off x="1676400" y="2590800"/>
          <a:ext cx="241300" cy="304800"/>
        </p:xfrm>
        <a:graphic>
          <a:graphicData uri="http://schemas.openxmlformats.org/presentationml/2006/ole">
            <mc:AlternateContent xmlns:mc="http://schemas.openxmlformats.org/markup-compatibility/2006">
              <mc:Choice xmlns:v="urn:schemas-microsoft-com:vml" Requires="v">
                <p:oleObj spid="_x0000_s82533" name="Equation" r:id="rId4" imgW="241300" imgH="304800" progId="Equation.DSMT4">
                  <p:embed/>
                </p:oleObj>
              </mc:Choice>
              <mc:Fallback>
                <p:oleObj name="Equation" r:id="rId4" imgW="241300" imgH="304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90800"/>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2971800" y="2667000"/>
          <a:ext cx="177800" cy="139700"/>
        </p:xfrm>
        <a:graphic>
          <a:graphicData uri="http://schemas.openxmlformats.org/presentationml/2006/ole">
            <mc:AlternateContent xmlns:mc="http://schemas.openxmlformats.org/markup-compatibility/2006">
              <mc:Choice xmlns:v="urn:schemas-microsoft-com:vml" Requires="v">
                <p:oleObj spid="_x0000_s82534" name="Equation" r:id="rId6" imgW="177800" imgH="139700" progId="Equation.DSMT4">
                  <p:embed/>
                </p:oleObj>
              </mc:Choice>
              <mc:Fallback>
                <p:oleObj name="Equation" r:id="rId6" imgW="177800" imgH="1397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6670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nvGraphicFramePr>
        <p:xfrm>
          <a:off x="4324350" y="2565400"/>
          <a:ext cx="495300" cy="292100"/>
        </p:xfrm>
        <a:graphic>
          <a:graphicData uri="http://schemas.openxmlformats.org/presentationml/2006/ole">
            <mc:AlternateContent xmlns:mc="http://schemas.openxmlformats.org/markup-compatibility/2006">
              <mc:Choice xmlns:v="urn:schemas-microsoft-com:vml" Requires="v">
                <p:oleObj spid="_x0000_s82535" name="Equation" r:id="rId8" imgW="495300" imgH="292100" progId="Equation.DSMT4">
                  <p:embed/>
                </p:oleObj>
              </mc:Choice>
              <mc:Fallback>
                <p:oleObj name="Equation" r:id="rId8" imgW="495300" imgH="2921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50" y="2565400"/>
                        <a:ext cx="49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nvGraphicFramePr>
        <p:xfrm>
          <a:off x="5924550" y="2692400"/>
          <a:ext cx="177800" cy="127000"/>
        </p:xfrm>
        <a:graphic>
          <a:graphicData uri="http://schemas.openxmlformats.org/presentationml/2006/ole">
            <mc:AlternateContent xmlns:mc="http://schemas.openxmlformats.org/markup-compatibility/2006">
              <mc:Choice xmlns:v="urn:schemas-microsoft-com:vml" Requires="v">
                <p:oleObj spid="_x0000_s82536" name="Equation" r:id="rId10" imgW="177800" imgH="127000" progId="Equation.DSMT4">
                  <p:embed/>
                </p:oleObj>
              </mc:Choice>
              <mc:Fallback>
                <p:oleObj name="Equation" r:id="rId10" imgW="177800" imgH="127000" progId="Equation.DSMT4">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4550" y="269240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nvGraphicFramePr>
        <p:xfrm>
          <a:off x="7213600" y="2597150"/>
          <a:ext cx="419100" cy="228600"/>
        </p:xfrm>
        <a:graphic>
          <a:graphicData uri="http://schemas.openxmlformats.org/presentationml/2006/ole">
            <mc:AlternateContent xmlns:mc="http://schemas.openxmlformats.org/markup-compatibility/2006">
              <mc:Choice xmlns:v="urn:schemas-microsoft-com:vml" Requires="v">
                <p:oleObj spid="_x0000_s82537" name="Equation" r:id="rId12" imgW="419100" imgH="228600" progId="Equation.DSMT4">
                  <p:embed/>
                </p:oleObj>
              </mc:Choice>
              <mc:Fallback>
                <p:oleObj name="Equation" r:id="rId12" imgW="419100" imgH="228600"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3600" y="2597150"/>
                        <a:ext cx="419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41" descr="Blue tissue paper"/>
          <p:cNvSpPr txBox="1">
            <a:spLocks noChangeArrowheads="1"/>
          </p:cNvSpPr>
          <p:nvPr/>
        </p:nvSpPr>
        <p:spPr bwMode="auto">
          <a:xfrm>
            <a:off x="914400" y="3124200"/>
            <a:ext cx="1828800" cy="70802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of</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change of </a:t>
            </a:r>
            <a:r>
              <a:rPr lang="en-US" sz="2000" i="1" dirty="0" smtClean="0">
                <a:latin typeface="Times New Roman" panose="02020603050405020304" pitchFamily="18" charset="0"/>
                <a:cs typeface="Times New Roman" panose="02020603050405020304" pitchFamily="18" charset="0"/>
              </a:rPr>
              <a:t>y</a:t>
            </a:r>
            <a:endParaRPr lang="en-US" sz="2000" dirty="0" smtClean="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nvGraphicFramePr>
        <p:xfrm>
          <a:off x="2971800" y="3441700"/>
          <a:ext cx="177800" cy="139700"/>
        </p:xfrm>
        <a:graphic>
          <a:graphicData uri="http://schemas.openxmlformats.org/presentationml/2006/ole">
            <mc:AlternateContent xmlns:mc="http://schemas.openxmlformats.org/markup-compatibility/2006">
              <mc:Choice xmlns:v="urn:schemas-microsoft-com:vml" Requires="v">
                <p:oleObj spid="_x0000_s82538" name="Equation" r:id="rId14" imgW="177800" imgH="139700" progId="Equation.DSMT4">
                  <p:embed/>
                </p:oleObj>
              </mc:Choice>
              <mc:Fallback>
                <p:oleObj name="Equation" r:id="rId14" imgW="177800" imgH="1397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441700"/>
                        <a:ext cx="177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3429000" y="3124200"/>
            <a:ext cx="2057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at which</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interest is added</a:t>
            </a:r>
          </a:p>
        </p:txBody>
      </p:sp>
      <p:graphicFrame>
        <p:nvGraphicFramePr>
          <p:cNvPr id="19" name="Object 18"/>
          <p:cNvGraphicFramePr>
            <a:graphicFrameLocks noChangeAspect="1"/>
          </p:cNvGraphicFramePr>
          <p:nvPr/>
        </p:nvGraphicFramePr>
        <p:xfrm>
          <a:off x="5937250" y="3429000"/>
          <a:ext cx="177800" cy="127000"/>
        </p:xfrm>
        <a:graphic>
          <a:graphicData uri="http://schemas.openxmlformats.org/presentationml/2006/ole">
            <mc:AlternateContent xmlns:mc="http://schemas.openxmlformats.org/markup-compatibility/2006">
              <mc:Choice xmlns:v="urn:schemas-microsoft-com:vml" Requires="v">
                <p:oleObj spid="_x0000_s82539" name="Equation" r:id="rId15" imgW="177800" imgH="127000" progId="Equation.DSMT4">
                  <p:embed/>
                </p:oleObj>
              </mc:Choice>
              <mc:Fallback>
                <p:oleObj name="Equation" r:id="rId15" imgW="177800" imgH="12700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7250" y="342900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1" descr="Blue tissue paper"/>
          <p:cNvSpPr txBox="1">
            <a:spLocks noChangeArrowheads="1"/>
          </p:cNvSpPr>
          <p:nvPr/>
        </p:nvSpPr>
        <p:spPr bwMode="auto">
          <a:xfrm>
            <a:off x="6400800" y="3124200"/>
            <a:ext cx="2057400" cy="101600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dirty="0" smtClean="0">
                <a:latin typeface="Times New Roman" panose="02020603050405020304" pitchFamily="18" charset="0"/>
                <a:cs typeface="Times New Roman" panose="02020603050405020304" pitchFamily="18" charset="0"/>
              </a:rPr>
              <a:t>rate at which money is withdrawn</a:t>
            </a:r>
          </a:p>
        </p:txBody>
      </p:sp>
      <p:sp>
        <p:nvSpPr>
          <p:cNvPr id="21" name="Text Box 41" descr="Blue tissue paper"/>
          <p:cNvSpPr txBox="1">
            <a:spLocks noChangeArrowheads="1"/>
          </p:cNvSpPr>
          <p:nvPr/>
        </p:nvSpPr>
        <p:spPr bwMode="auto">
          <a:xfrm>
            <a:off x="228600" y="4629150"/>
            <a:ext cx="1600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That is</a:t>
            </a:r>
          </a:p>
        </p:txBody>
      </p:sp>
      <p:graphicFrame>
        <p:nvGraphicFramePr>
          <p:cNvPr id="22" name="Object 21"/>
          <p:cNvGraphicFramePr>
            <a:graphicFrameLocks noChangeAspect="1"/>
          </p:cNvGraphicFramePr>
          <p:nvPr>
            <p:extLst>
              <p:ext uri="{D42A27DB-BD31-4B8C-83A1-F6EECF244321}">
                <p14:modId xmlns:p14="http://schemas.microsoft.com/office/powerpoint/2010/main" val="1275980366"/>
              </p:ext>
            </p:extLst>
          </p:nvPr>
        </p:nvGraphicFramePr>
        <p:xfrm>
          <a:off x="1066800" y="4724400"/>
          <a:ext cx="1524000" cy="304800"/>
        </p:xfrm>
        <a:graphic>
          <a:graphicData uri="http://schemas.openxmlformats.org/presentationml/2006/ole">
            <mc:AlternateContent xmlns:mc="http://schemas.openxmlformats.org/markup-compatibility/2006">
              <mc:Choice xmlns:v="urn:schemas-microsoft-com:vml" Requires="v">
                <p:oleObj spid="_x0000_s82540" name="Equation" r:id="rId17" imgW="1524000" imgH="304800" progId="Equation.DSMT4">
                  <p:embed/>
                </p:oleObj>
              </mc:Choice>
              <mc:Fallback>
                <p:oleObj name="Equation" r:id="rId17" imgW="1524000" imgH="304800"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724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nodeType="afterGroup">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nodeType="afterGroup">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20" grpId="0"/>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100">
                <a:latin typeface="Bookman Old Style" panose="02050604050505020204" pitchFamily="18" charset="0"/>
                <a:cs typeface="Verdana" charset="0"/>
              </a:rPr>
              <a:t>Savings Account with Withdrawals (2 of 2)</a:t>
            </a:r>
          </a:p>
        </p:txBody>
      </p:sp>
      <p:sp>
        <p:nvSpPr>
          <p:cNvPr id="509957" name="Text Box 5" descr="Blue tissue paper"/>
          <p:cNvSpPr txBox="1">
            <a:spLocks noChangeArrowheads="1"/>
          </p:cNvSpPr>
          <p:nvPr/>
        </p:nvSpPr>
        <p:spPr bwMode="auto">
          <a:xfrm>
            <a:off x="152400" y="103505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228600" y="1416050"/>
            <a:ext cx="8763000" cy="16319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Find the constant solution by solving                      , which gives</a:t>
            </a:r>
            <a:br>
              <a:rPr lang="en-US" sz="2000" dirty="0" smtClean="0">
                <a:latin typeface="Times New Roman" panose="02020603050405020304" pitchFamily="18" charset="0"/>
                <a:cs typeface="Times New Roman" panose="02020603050405020304" pitchFamily="18" charset="0"/>
              </a:rPr>
            </a:b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 15,000. If the initial amount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(0) in the account is $15,000, the balance in the account will always be </a:t>
            </a:r>
            <a:r>
              <a:rPr lang="en-US" sz="2000" dirty="0">
                <a:latin typeface="Times New Roman" panose="02020603050405020304" pitchFamily="18" charset="0"/>
                <a:cs typeface="Times New Roman" panose="02020603050405020304" pitchFamily="18" charset="0"/>
              </a:rPr>
              <a:t>$15,000</a:t>
            </a:r>
            <a:r>
              <a:rPr lang="en-US" sz="2000" dirty="0" smtClean="0">
                <a:latin typeface="Times New Roman" panose="02020603050405020304" pitchFamily="18" charset="0"/>
                <a:cs typeface="Times New Roman" panose="02020603050405020304" pitchFamily="18" charset="0"/>
              </a:rPr>
              <a:t>. If the initial amount is greater than </a:t>
            </a:r>
            <a:r>
              <a:rPr lang="en-US" sz="2000" dirty="0">
                <a:latin typeface="Times New Roman" panose="02020603050405020304" pitchFamily="18" charset="0"/>
                <a:cs typeface="Times New Roman" panose="02020603050405020304" pitchFamily="18" charset="0"/>
              </a:rPr>
              <a:t>$15,000</a:t>
            </a:r>
            <a:r>
              <a:rPr lang="en-US" sz="2000" dirty="0" smtClean="0">
                <a:latin typeface="Times New Roman" panose="02020603050405020304" pitchFamily="18" charset="0"/>
                <a:cs typeface="Times New Roman" panose="02020603050405020304" pitchFamily="18" charset="0"/>
              </a:rPr>
              <a:t>, the account will accumulate without bound. If the initial amount is less than </a:t>
            </a:r>
            <a:r>
              <a:rPr lang="en-US" sz="2000" dirty="0">
                <a:latin typeface="Times New Roman" panose="02020603050405020304" pitchFamily="18" charset="0"/>
                <a:cs typeface="Times New Roman" panose="02020603050405020304" pitchFamily="18" charset="0"/>
              </a:rPr>
              <a:t>$15,000</a:t>
            </a:r>
            <a:r>
              <a:rPr lang="en-US" sz="2000" dirty="0" smtClean="0">
                <a:latin typeface="Times New Roman" panose="02020603050405020304" pitchFamily="18" charset="0"/>
                <a:cs typeface="Times New Roman" panose="02020603050405020304" pitchFamily="18" charset="0"/>
              </a:rPr>
              <a:t>, the account will decrease.</a:t>
            </a:r>
          </a:p>
        </p:txBody>
      </p:sp>
      <p:pic>
        <p:nvPicPr>
          <p:cNvPr id="82948" name="Picture 1" descr="Screen Shot 2017-03-07 at 10.59.46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10796"/>
            <a:ext cx="7467600" cy="329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Object 22"/>
          <p:cNvGraphicFramePr>
            <a:graphicFrameLocks noChangeAspect="1"/>
          </p:cNvGraphicFramePr>
          <p:nvPr>
            <p:extLst>
              <p:ext uri="{D42A27DB-BD31-4B8C-83A1-F6EECF244321}">
                <p14:modId xmlns:p14="http://schemas.microsoft.com/office/powerpoint/2010/main" val="2481344581"/>
              </p:ext>
            </p:extLst>
          </p:nvPr>
        </p:nvGraphicFramePr>
        <p:xfrm>
          <a:off x="4114800" y="1536700"/>
          <a:ext cx="1447800" cy="292100"/>
        </p:xfrm>
        <a:graphic>
          <a:graphicData uri="http://schemas.openxmlformats.org/presentationml/2006/ole">
            <mc:AlternateContent xmlns:mc="http://schemas.openxmlformats.org/markup-compatibility/2006">
              <mc:Choice xmlns:v="urn:schemas-microsoft-com:vml" Requires="v">
                <p:oleObj spid="_x0000_s83030" name="Equation" r:id="rId5" imgW="1447800" imgH="292100" progId="Equation.DSMT4">
                  <p:embed/>
                </p:oleObj>
              </mc:Choice>
              <mc:Fallback>
                <p:oleObj name="Equation" r:id="rId5" imgW="1447800" imgH="29210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536700"/>
                        <a:ext cx="1447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Verdana"/>
              </a:rPr>
              <a:t>§ 10.7</a:t>
            </a:r>
          </a:p>
        </p:txBody>
      </p:sp>
      <p:sp>
        <p:nvSpPr>
          <p:cNvPr id="20485" name="Rectangle 5"/>
          <p:cNvSpPr>
            <a:spLocks noChangeArrowheads="1"/>
          </p:cNvSpPr>
          <p:nvPr/>
        </p:nvSpPr>
        <p:spPr bwMode="auto">
          <a:xfrm>
            <a:off x="533400" y="2514600"/>
            <a:ext cx="8153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Times New Roman" panose="02020603050405020304" pitchFamily="18" charset="0"/>
            </a:endParaRPr>
          </a:p>
          <a:p>
            <a:pPr>
              <a:defRPr/>
            </a:pPr>
            <a:r>
              <a:rPr lang="en-US" sz="3600" b="1" dirty="0">
                <a:latin typeface="+mj-lt"/>
                <a:cs typeface="Times New Roman" panose="02020603050405020304" pitchFamily="18" charset="0"/>
              </a:rPr>
              <a:t>Numerical Solution of </a:t>
            </a:r>
            <a:r>
              <a:rPr lang="en-US" sz="3600" b="1" dirty="0" smtClean="0">
                <a:latin typeface="+mj-lt"/>
                <a:cs typeface="Times New Roman" panose="02020603050405020304" pitchFamily="18" charset="0"/>
              </a:rPr>
              <a:t>Differential Equations</a:t>
            </a:r>
            <a:endParaRPr lang="en-US" sz="3600" b="1" dirty="0">
              <a:latin typeface="+mj-lt"/>
              <a:cs typeface="Times New Roman" panose="02020603050405020304" pitchFamily="18" charset="0"/>
            </a:endParaRP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461665"/>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2400" dirty="0" smtClean="0">
                <a:latin typeface="+mj-lt"/>
                <a:cs typeface="Verdana"/>
              </a:rPr>
              <a:t>Euler’s Method</a:t>
            </a:r>
          </a:p>
        </p:txBody>
      </p:sp>
      <p:sp>
        <p:nvSpPr>
          <p:cNvPr id="176134" name="Rectangle 6"/>
          <p:cNvSpPr>
            <a:spLocks noGrp="1" noChangeArrowheads="1"/>
          </p:cNvSpPr>
          <p:nvPr>
            <p:ph type="title"/>
          </p:nvPr>
        </p:nvSpPr>
        <p:spPr>
          <a:xfrm>
            <a:off x="1443038" y="1371600"/>
            <a:ext cx="5033962" cy="1143000"/>
          </a:xfrm>
        </p:spPr>
        <p:txBody>
          <a:bodyPr/>
          <a:lstStyle/>
          <a:p>
            <a:pPr algn="l" eaLnBrk="1" hangingPunct="1">
              <a:defRPr/>
            </a:pPr>
            <a:r>
              <a:rPr lang="en-US" b="1" dirty="0" smtClean="0">
                <a:solidFill>
                  <a:schemeClr val="tx1"/>
                </a:solidFill>
                <a:cs typeface="Times New Roman" panose="02020603050405020304" pitchFamily="18" charset="0"/>
              </a:rPr>
              <a:t>Section Outline</a:t>
            </a:r>
          </a:p>
        </p:txBody>
      </p:sp>
      <p:sp>
        <p:nvSpPr>
          <p:cNvPr id="4"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smtClean="0">
                <a:latin typeface="Bookman Old Style" panose="02050604050505020204" pitchFamily="18" charset="0"/>
                <a:cs typeface="Verdana" charset="0"/>
              </a:rPr>
              <a:t>Approximate Solutions</a:t>
            </a:r>
            <a:endParaRPr lang="en-US" sz="3600" dirty="0">
              <a:latin typeface="Bookman Old Style" panose="02050604050505020204" pitchFamily="18" charset="0"/>
              <a:cs typeface="Verdana" charset="0"/>
            </a:endParaRPr>
          </a:p>
        </p:txBody>
      </p:sp>
      <p:sp>
        <p:nvSpPr>
          <p:cNvPr id="509959" name="Text Box 7" descr="Blue tissue paper"/>
          <p:cNvSpPr txBox="1">
            <a:spLocks noChangeArrowheads="1"/>
          </p:cNvSpPr>
          <p:nvPr/>
        </p:nvSpPr>
        <p:spPr bwMode="auto">
          <a:xfrm>
            <a:off x="254000" y="4267200"/>
            <a:ext cx="81534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en-US" sz="2000" dirty="0">
                <a:latin typeface="Times New Roman" panose="02020603050405020304" pitchFamily="18" charset="0"/>
                <a:cs typeface="Times New Roman" panose="02020603050405020304" pitchFamily="18" charset="0"/>
              </a:rPr>
              <a:t>for values of </a:t>
            </a:r>
            <a:r>
              <a:rPr lang="en-US" sz="2000" i="1" dirty="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in some interval </a:t>
            </a:r>
            <a:r>
              <a:rPr lang="en-US" sz="2000" i="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 </a:t>
            </a:r>
            <a:r>
              <a:rPr lang="en-US" sz="2000" i="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Here,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is some reasonably well-behaved function of two variables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86019" name="Object 2"/>
          <p:cNvGraphicFramePr>
            <a:graphicFrameLocks noChangeAspect="1"/>
          </p:cNvGraphicFramePr>
          <p:nvPr>
            <p:extLst>
              <p:ext uri="{D42A27DB-BD31-4B8C-83A1-F6EECF244321}">
                <p14:modId xmlns:p14="http://schemas.microsoft.com/office/powerpoint/2010/main" val="1267042720"/>
              </p:ext>
            </p:extLst>
          </p:nvPr>
        </p:nvGraphicFramePr>
        <p:xfrm>
          <a:off x="2819400" y="3059588"/>
          <a:ext cx="3581400" cy="560666"/>
        </p:xfrm>
        <a:graphic>
          <a:graphicData uri="http://schemas.openxmlformats.org/presentationml/2006/ole">
            <mc:AlternateContent xmlns:mc="http://schemas.openxmlformats.org/markup-compatibility/2006">
              <mc:Choice xmlns:v="urn:schemas-microsoft-com:vml" Requires="v">
                <p:oleObj spid="_x0000_s86100" name="Equation" r:id="rId4" imgW="3975100" imgH="622300" progId="Equation.DSMT4">
                  <p:embed/>
                </p:oleObj>
              </mc:Choice>
              <mc:Fallback>
                <p:oleObj name="Equation" r:id="rId4" imgW="3975100" imgH="622300" progId="Equation.DSMT4">
                  <p:embed/>
                  <p:pic>
                    <p:nvPicPr>
                      <p:cNvPr id="0" name="Object 2"/>
                      <p:cNvPicPr>
                        <a:picLocks noChangeAspect="1" noChangeArrowheads="1"/>
                      </p:cNvPicPr>
                      <p:nvPr/>
                    </p:nvPicPr>
                    <p:blipFill>
                      <a:blip r:embed="rId5"/>
                      <a:srcRect/>
                      <a:stretch>
                        <a:fillRect/>
                      </a:stretch>
                    </p:blipFill>
                    <p:spPr bwMode="auto">
                      <a:xfrm>
                        <a:off x="2819400" y="3059588"/>
                        <a:ext cx="3581400" cy="560666"/>
                      </a:xfrm>
                      <a:prstGeom prst="rect">
                        <a:avLst/>
                      </a:prstGeom>
                      <a:noFill/>
                      <a:ln>
                        <a:noFill/>
                      </a:ln>
                      <a:extLst/>
                    </p:spPr>
                  </p:pic>
                </p:oleObj>
              </mc:Fallback>
            </mc:AlternateContent>
          </a:graphicData>
        </a:graphic>
      </p:graphicFrame>
      <p:sp>
        <p:nvSpPr>
          <p:cNvPr id="19" name="Text Box 7" descr="Blue tissue paper"/>
          <p:cNvSpPr txBox="1">
            <a:spLocks noChangeArrowheads="1"/>
          </p:cNvSpPr>
          <p:nvPr/>
        </p:nvSpPr>
        <p:spPr bwMode="auto">
          <a:xfrm>
            <a:off x="228600" y="1234857"/>
            <a:ext cx="8686800" cy="1323439"/>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en-US" sz="2000" dirty="0">
                <a:latin typeface="Times New Roman" panose="02020603050405020304" pitchFamily="18" charset="0"/>
                <a:cs typeface="Times New Roman" panose="02020603050405020304" pitchFamily="18" charset="0"/>
              </a:rPr>
              <a:t>Many differential equations that arise in real-life applications cannot be solved by </a:t>
            </a:r>
            <a:r>
              <a:rPr lang="en-US" sz="2000" i="1" dirty="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known method. However, approximate solutions may be obtained by several different numerical techniques. In this section we describe what is known as </a:t>
            </a:r>
            <a:r>
              <a:rPr lang="en-US" sz="2000" b="1" dirty="0">
                <a:latin typeface="Times New Roman" panose="02020603050405020304" pitchFamily="18" charset="0"/>
                <a:cs typeface="Times New Roman" panose="02020603050405020304" pitchFamily="18" charset="0"/>
              </a:rPr>
              <a:t>Euler’s method </a:t>
            </a:r>
            <a:r>
              <a:rPr lang="en-US" sz="2000" dirty="0">
                <a:latin typeface="Times New Roman" panose="02020603050405020304" pitchFamily="18" charset="0"/>
                <a:cs typeface="Times New Roman" panose="02020603050405020304" pitchFamily="18" charset="0"/>
              </a:rPr>
              <a:t>for approximating solutions to initial-value problems of the </a:t>
            </a:r>
            <a:r>
              <a:rPr lang="en-US" sz="2000" dirty="0" smtClean="0">
                <a:latin typeface="Times New Roman" panose="02020603050405020304" pitchFamily="18" charset="0"/>
                <a:cs typeface="Times New Roman" panose="02020603050405020304" pitchFamily="18" charset="0"/>
              </a:rPr>
              <a:t>form</a:t>
            </a:r>
            <a:endParaRPr lang="en-US" sz="20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3"/>
          <p:cNvSpPr>
            <a:spLocks noChangeArrowheads="1"/>
          </p:cNvSpPr>
          <p:nvPr/>
        </p:nvSpPr>
        <p:spPr bwMode="auto">
          <a:xfrm>
            <a:off x="0" y="0"/>
            <a:ext cx="9144000" cy="914400"/>
          </a:xfrm>
          <a:prstGeom prst="rect">
            <a:avLst/>
          </a:prstGeom>
          <a:solidFill>
            <a:srgbClr val="FFFFCC"/>
          </a:solidFill>
          <a:ln>
            <a:noFill/>
          </a:ln>
          <a:extLst/>
        </p:spPr>
        <p:txBody>
          <a:bodyPr anchor="ctr"/>
          <a:lstStyle/>
          <a:p>
            <a:pPr>
              <a:spcBef>
                <a:spcPct val="0"/>
              </a:spcBef>
            </a:pPr>
            <a:r>
              <a:rPr lang="en-US" sz="3600" dirty="0" smtClean="0">
                <a:latin typeface="Bookman Old Style" panose="02050604050505020204" pitchFamily="18" charset="0"/>
                <a:cs typeface="Verdana" charset="0"/>
              </a:rPr>
              <a:t>Euler’s Method</a:t>
            </a:r>
            <a:endParaRPr lang="en-US" sz="3600" dirty="0">
              <a:latin typeface="Bookman Old Style" panose="02050604050505020204" pitchFamily="18" charset="0"/>
              <a:cs typeface="Verdana" charset="0"/>
            </a:endParaRPr>
          </a:p>
        </p:txBody>
      </p:sp>
      <p:pic>
        <p:nvPicPr>
          <p:cNvPr id="3" name="Picture 2" descr="Screen Shot 2017-03-08 at 11.11.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64" y="4080319"/>
            <a:ext cx="8818436" cy="2244281"/>
          </a:xfrm>
          <a:prstGeom prst="rect">
            <a:avLst/>
          </a:prstGeom>
        </p:spPr>
      </p:pic>
      <p:sp>
        <p:nvSpPr>
          <p:cNvPr id="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686800" cy="3033306"/>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0" y="-12700"/>
            <a:ext cx="9144000" cy="838200"/>
          </a:xfrm>
          <a:prstGeom prst="rect">
            <a:avLst/>
          </a:prstGeom>
          <a:solidFill>
            <a:srgbClr val="FFFFCC"/>
          </a:solidFill>
          <a:ln>
            <a:noFill/>
          </a:ln>
          <a:extLst/>
        </p:spPr>
        <p:txBody>
          <a:bodyPr anchor="ctr"/>
          <a:lstStyle/>
          <a:p>
            <a:pPr>
              <a:spcBef>
                <a:spcPct val="0"/>
              </a:spcBef>
            </a:pPr>
            <a:r>
              <a:rPr lang="en-US" sz="3600" dirty="0" smtClean="0">
                <a:latin typeface="Bookman Old Style" panose="02050604050505020204" pitchFamily="18" charset="0"/>
                <a:cs typeface="Verdana" charset="0"/>
              </a:rPr>
              <a:t>Euler’s Method (1 of 3)</a:t>
            </a:r>
            <a:endParaRPr lang="en-US" sz="3600" dirty="0">
              <a:latin typeface="Bookman Old Style" panose="02050604050505020204" pitchFamily="18" charset="0"/>
              <a:cs typeface="Verdana" charset="0"/>
            </a:endParaRPr>
          </a:p>
        </p:txBody>
      </p:sp>
      <p:sp>
        <p:nvSpPr>
          <p:cNvPr id="509956" name="Text Box 4" descr="Blue tissue paper"/>
          <p:cNvSpPr txBox="1">
            <a:spLocks noChangeArrowheads="1"/>
          </p:cNvSpPr>
          <p:nvPr/>
        </p:nvSpPr>
        <p:spPr bwMode="auto">
          <a:xfrm>
            <a:off x="152400" y="985778"/>
            <a:ext cx="1447800" cy="36671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509957" name="Text Box 5" descr="Blue tissue paper"/>
          <p:cNvSpPr txBox="1">
            <a:spLocks noChangeArrowheads="1"/>
          </p:cNvSpPr>
          <p:nvPr/>
        </p:nvSpPr>
        <p:spPr bwMode="auto">
          <a:xfrm>
            <a:off x="152400" y="22860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59" name="Text Box 7" descr="Blue tissue paper"/>
          <p:cNvSpPr txBox="1">
            <a:spLocks noChangeArrowheads="1"/>
          </p:cNvSpPr>
          <p:nvPr/>
        </p:nvSpPr>
        <p:spPr bwMode="auto">
          <a:xfrm>
            <a:off x="609600" y="1352490"/>
            <a:ext cx="33528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Use Euler’s Method with</a:t>
            </a:r>
          </a:p>
        </p:txBody>
      </p:sp>
      <p:sp>
        <p:nvSpPr>
          <p:cNvPr id="509993" name="Text Box 41" descr="Blue tissue paper"/>
          <p:cNvSpPr txBox="1">
            <a:spLocks noChangeArrowheads="1"/>
          </p:cNvSpPr>
          <p:nvPr/>
        </p:nvSpPr>
        <p:spPr bwMode="auto">
          <a:xfrm>
            <a:off x="609600" y="2636838"/>
            <a:ext cx="83058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Here </a:t>
            </a:r>
          </a:p>
        </p:txBody>
      </p:sp>
      <p:graphicFrame>
        <p:nvGraphicFramePr>
          <p:cNvPr id="90118" name="Object 1"/>
          <p:cNvGraphicFramePr>
            <a:graphicFrameLocks noChangeAspect="1"/>
          </p:cNvGraphicFramePr>
          <p:nvPr>
            <p:extLst>
              <p:ext uri="{D42A27DB-BD31-4B8C-83A1-F6EECF244321}">
                <p14:modId xmlns:p14="http://schemas.microsoft.com/office/powerpoint/2010/main" val="1352793380"/>
              </p:ext>
            </p:extLst>
          </p:nvPr>
        </p:nvGraphicFramePr>
        <p:xfrm>
          <a:off x="685800" y="1765240"/>
          <a:ext cx="2184400" cy="355600"/>
        </p:xfrm>
        <a:graphic>
          <a:graphicData uri="http://schemas.openxmlformats.org/presentationml/2006/ole">
            <mc:AlternateContent xmlns:mc="http://schemas.openxmlformats.org/markup-compatibility/2006">
              <mc:Choice xmlns:v="urn:schemas-microsoft-com:vml" Requires="v">
                <p:oleObj spid="_x0000_s97393" name="Equation" r:id="rId4" imgW="2184400" imgH="355600" progId="Equation.DSMT4">
                  <p:embed/>
                </p:oleObj>
              </mc:Choice>
              <mc:Fallback>
                <p:oleObj name="Equation" r:id="rId4" imgW="2184400" imgH="355600" progId="Equation.DSMT4">
                  <p:embed/>
                  <p:pic>
                    <p:nvPicPr>
                      <p:cNvPr id="0" name="Object 1"/>
                      <p:cNvPicPr>
                        <a:picLocks noChangeAspect="1" noChangeArrowheads="1"/>
                      </p:cNvPicPr>
                      <p:nvPr/>
                    </p:nvPicPr>
                    <p:blipFill>
                      <a:blip r:embed="rId5"/>
                      <a:srcRect/>
                      <a:stretch>
                        <a:fillRect/>
                      </a:stretch>
                    </p:blipFill>
                    <p:spPr bwMode="auto">
                      <a:xfrm>
                        <a:off x="685800" y="1765240"/>
                        <a:ext cx="2184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41325104"/>
              </p:ext>
            </p:extLst>
          </p:nvPr>
        </p:nvGraphicFramePr>
        <p:xfrm>
          <a:off x="1371600" y="2682875"/>
          <a:ext cx="3835400" cy="368300"/>
        </p:xfrm>
        <a:graphic>
          <a:graphicData uri="http://schemas.openxmlformats.org/presentationml/2006/ole">
            <mc:AlternateContent xmlns:mc="http://schemas.openxmlformats.org/markup-compatibility/2006">
              <mc:Choice xmlns:v="urn:schemas-microsoft-com:vml" Requires="v">
                <p:oleObj spid="_x0000_s97394" name="Equation" r:id="rId6" imgW="3835400" imgH="368300" progId="Equation.DSMT4">
                  <p:embed/>
                </p:oleObj>
              </mc:Choice>
              <mc:Fallback>
                <p:oleObj name="Equation" r:id="rId6" imgW="3835400" imgH="368300" progId="Equation.DSMT4">
                  <p:embed/>
                  <p:pic>
                    <p:nvPicPr>
                      <p:cNvPr id="0" name="Object 16"/>
                      <p:cNvPicPr>
                        <a:picLocks noChangeAspect="1" noChangeArrowheads="1"/>
                      </p:cNvPicPr>
                      <p:nvPr/>
                    </p:nvPicPr>
                    <p:blipFill>
                      <a:blip r:embed="rId7"/>
                      <a:srcRect/>
                      <a:stretch>
                        <a:fillRect/>
                      </a:stretch>
                    </p:blipFill>
                    <p:spPr bwMode="auto">
                      <a:xfrm>
                        <a:off x="1371600" y="2682875"/>
                        <a:ext cx="383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1" descr="Blue tissue paper"/>
          <p:cNvSpPr txBox="1">
            <a:spLocks noChangeArrowheads="1"/>
          </p:cNvSpPr>
          <p:nvPr/>
        </p:nvSpPr>
        <p:spPr bwMode="auto">
          <a:xfrm>
            <a:off x="5170488" y="2632630"/>
            <a:ext cx="817562"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and</a:t>
            </a:r>
          </a:p>
        </p:txBody>
      </p:sp>
      <p:graphicFrame>
        <p:nvGraphicFramePr>
          <p:cNvPr id="20" name="Object 19"/>
          <p:cNvGraphicFramePr>
            <a:graphicFrameLocks noChangeAspect="1"/>
          </p:cNvGraphicFramePr>
          <p:nvPr>
            <p:extLst>
              <p:ext uri="{D42A27DB-BD31-4B8C-83A1-F6EECF244321}">
                <p14:modId xmlns:p14="http://schemas.microsoft.com/office/powerpoint/2010/main" val="958999689"/>
              </p:ext>
            </p:extLst>
          </p:nvPr>
        </p:nvGraphicFramePr>
        <p:xfrm>
          <a:off x="5791200" y="2514600"/>
          <a:ext cx="1828800" cy="635000"/>
        </p:xfrm>
        <a:graphic>
          <a:graphicData uri="http://schemas.openxmlformats.org/presentationml/2006/ole">
            <mc:AlternateContent xmlns:mc="http://schemas.openxmlformats.org/markup-compatibility/2006">
              <mc:Choice xmlns:v="urn:schemas-microsoft-com:vml" Requires="v">
                <p:oleObj spid="_x0000_s97395" name="Equation" r:id="rId8" imgW="1828800" imgH="635000" progId="Equation.DSMT4">
                  <p:embed/>
                </p:oleObj>
              </mc:Choice>
              <mc:Fallback>
                <p:oleObj name="Equation" r:id="rId8" imgW="1828800" imgH="635000" progId="Equation.DSMT4">
                  <p:embed/>
                  <p:pic>
                    <p:nvPicPr>
                      <p:cNvPr id="0" name="Object 19"/>
                      <p:cNvPicPr>
                        <a:picLocks noChangeAspect="1" noChangeArrowheads="1"/>
                      </p:cNvPicPr>
                      <p:nvPr/>
                    </p:nvPicPr>
                    <p:blipFill>
                      <a:blip r:embed="rId9"/>
                      <a:srcRect/>
                      <a:stretch>
                        <a:fillRect/>
                      </a:stretch>
                    </p:blipFill>
                    <p:spPr bwMode="auto">
                      <a:xfrm>
                        <a:off x="5791200" y="2514600"/>
                        <a:ext cx="182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41" descr="Blue tissue paper"/>
          <p:cNvSpPr txBox="1">
            <a:spLocks noChangeArrowheads="1"/>
          </p:cNvSpPr>
          <p:nvPr/>
        </p:nvSpPr>
        <p:spPr bwMode="auto">
          <a:xfrm>
            <a:off x="609600" y="3200400"/>
            <a:ext cx="19050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Starting with</a:t>
            </a:r>
          </a:p>
        </p:txBody>
      </p:sp>
      <p:graphicFrame>
        <p:nvGraphicFramePr>
          <p:cNvPr id="22" name="Object 21"/>
          <p:cNvGraphicFramePr>
            <a:graphicFrameLocks noChangeAspect="1"/>
          </p:cNvGraphicFramePr>
          <p:nvPr>
            <p:extLst>
              <p:ext uri="{D42A27DB-BD31-4B8C-83A1-F6EECF244321}">
                <p14:modId xmlns:p14="http://schemas.microsoft.com/office/powerpoint/2010/main" val="2973638005"/>
              </p:ext>
            </p:extLst>
          </p:nvPr>
        </p:nvGraphicFramePr>
        <p:xfrm>
          <a:off x="2438400" y="3220560"/>
          <a:ext cx="1447800" cy="368300"/>
        </p:xfrm>
        <a:graphic>
          <a:graphicData uri="http://schemas.openxmlformats.org/presentationml/2006/ole">
            <mc:AlternateContent xmlns:mc="http://schemas.openxmlformats.org/markup-compatibility/2006">
              <mc:Choice xmlns:v="urn:schemas-microsoft-com:vml" Requires="v">
                <p:oleObj spid="_x0000_s97396" name="Equation" r:id="rId10" imgW="1447800" imgH="368300" progId="Equation.DSMT4">
                  <p:embed/>
                </p:oleObj>
              </mc:Choice>
              <mc:Fallback>
                <p:oleObj name="Equation" r:id="rId10" imgW="1447800" imgH="368300" progId="Equation.DSMT4">
                  <p:embed/>
                  <p:pic>
                    <p:nvPicPr>
                      <p:cNvPr id="0" name="Object 21"/>
                      <p:cNvPicPr>
                        <a:picLocks noChangeAspect="1" noChangeArrowheads="1"/>
                      </p:cNvPicPr>
                      <p:nvPr/>
                    </p:nvPicPr>
                    <p:blipFill>
                      <a:blip r:embed="rId11"/>
                      <a:srcRect/>
                      <a:stretch>
                        <a:fillRect/>
                      </a:stretch>
                    </p:blipFill>
                    <p:spPr bwMode="auto">
                      <a:xfrm>
                        <a:off x="2438400" y="3220560"/>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1" descr="Blue tissue paper"/>
          <p:cNvSpPr txBox="1">
            <a:spLocks noChangeArrowheads="1"/>
          </p:cNvSpPr>
          <p:nvPr/>
        </p:nvSpPr>
        <p:spPr bwMode="auto">
          <a:xfrm>
            <a:off x="3810000" y="3200400"/>
            <a:ext cx="1981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 we find that</a:t>
            </a:r>
          </a:p>
        </p:txBody>
      </p:sp>
      <p:graphicFrame>
        <p:nvGraphicFramePr>
          <p:cNvPr id="24" name="Object 23"/>
          <p:cNvGraphicFramePr>
            <a:graphicFrameLocks noChangeAspect="1"/>
          </p:cNvGraphicFramePr>
          <p:nvPr>
            <p:extLst>
              <p:ext uri="{D42A27DB-BD31-4B8C-83A1-F6EECF244321}">
                <p14:modId xmlns:p14="http://schemas.microsoft.com/office/powerpoint/2010/main" val="261131041"/>
              </p:ext>
            </p:extLst>
          </p:nvPr>
        </p:nvGraphicFramePr>
        <p:xfrm>
          <a:off x="5689600" y="3232150"/>
          <a:ext cx="1397000" cy="355600"/>
        </p:xfrm>
        <a:graphic>
          <a:graphicData uri="http://schemas.openxmlformats.org/presentationml/2006/ole">
            <mc:AlternateContent xmlns:mc="http://schemas.openxmlformats.org/markup-compatibility/2006">
              <mc:Choice xmlns:v="urn:schemas-microsoft-com:vml" Requires="v">
                <p:oleObj spid="_x0000_s97397" name="Equation" r:id="rId12" imgW="1397000" imgH="355600" progId="Equation.DSMT4">
                  <p:embed/>
                </p:oleObj>
              </mc:Choice>
              <mc:Fallback>
                <p:oleObj name="Equation" r:id="rId12" imgW="1397000" imgH="355600" progId="Equation.DSMT4">
                  <p:embed/>
                  <p:pic>
                    <p:nvPicPr>
                      <p:cNvPr id="0" name="Object 23"/>
                      <p:cNvPicPr>
                        <a:picLocks noChangeAspect="1" noChangeArrowheads="1"/>
                      </p:cNvPicPr>
                      <p:nvPr/>
                    </p:nvPicPr>
                    <p:blipFill>
                      <a:blip r:embed="rId13"/>
                      <a:srcRect/>
                      <a:stretch>
                        <a:fillRect/>
                      </a:stretch>
                    </p:blipFill>
                    <p:spPr bwMode="auto">
                      <a:xfrm>
                        <a:off x="5689600" y="3232150"/>
                        <a:ext cx="1397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41" descr="Blue tissue paper"/>
          <p:cNvSpPr txBox="1">
            <a:spLocks noChangeArrowheads="1"/>
          </p:cNvSpPr>
          <p:nvPr/>
        </p:nvSpPr>
        <p:spPr bwMode="auto">
          <a:xfrm>
            <a:off x="609600" y="4440160"/>
            <a:ext cx="914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Next,</a:t>
            </a:r>
          </a:p>
        </p:txBody>
      </p:sp>
      <p:graphicFrame>
        <p:nvGraphicFramePr>
          <p:cNvPr id="26" name="Object 25"/>
          <p:cNvGraphicFramePr>
            <a:graphicFrameLocks noChangeAspect="1"/>
          </p:cNvGraphicFramePr>
          <p:nvPr>
            <p:extLst>
              <p:ext uri="{D42A27DB-BD31-4B8C-83A1-F6EECF244321}">
                <p14:modId xmlns:p14="http://schemas.microsoft.com/office/powerpoint/2010/main" val="142413521"/>
              </p:ext>
            </p:extLst>
          </p:nvPr>
        </p:nvGraphicFramePr>
        <p:xfrm>
          <a:off x="3352800" y="3657600"/>
          <a:ext cx="3200400" cy="635000"/>
        </p:xfrm>
        <a:graphic>
          <a:graphicData uri="http://schemas.openxmlformats.org/presentationml/2006/ole">
            <mc:AlternateContent xmlns:mc="http://schemas.openxmlformats.org/markup-compatibility/2006">
              <mc:Choice xmlns:v="urn:schemas-microsoft-com:vml" Requires="v">
                <p:oleObj spid="_x0000_s97398" name="Equation" r:id="rId14" imgW="3200400" imgH="635000" progId="Equation.DSMT4">
                  <p:embed/>
                </p:oleObj>
              </mc:Choice>
              <mc:Fallback>
                <p:oleObj name="Equation" r:id="rId14" imgW="3200400" imgH="635000" progId="Equation.DSMT4">
                  <p:embed/>
                  <p:pic>
                    <p:nvPicPr>
                      <p:cNvPr id="0" name="Object 25"/>
                      <p:cNvPicPr>
                        <a:picLocks noChangeAspect="1" noChangeArrowheads="1"/>
                      </p:cNvPicPr>
                      <p:nvPr/>
                    </p:nvPicPr>
                    <p:blipFill>
                      <a:blip r:embed="rId15"/>
                      <a:srcRect/>
                      <a:stretch>
                        <a:fillRect/>
                      </a:stretch>
                    </p:blipFill>
                    <p:spPr bwMode="auto">
                      <a:xfrm>
                        <a:off x="3352800" y="3657600"/>
                        <a:ext cx="3200400" cy="635000"/>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84682901"/>
              </p:ext>
            </p:extLst>
          </p:nvPr>
        </p:nvGraphicFramePr>
        <p:xfrm>
          <a:off x="1447800" y="4344988"/>
          <a:ext cx="1308100" cy="673100"/>
        </p:xfrm>
        <a:graphic>
          <a:graphicData uri="http://schemas.openxmlformats.org/presentationml/2006/ole">
            <mc:AlternateContent xmlns:mc="http://schemas.openxmlformats.org/markup-compatibility/2006">
              <mc:Choice xmlns:v="urn:schemas-microsoft-com:vml" Requires="v">
                <p:oleObj spid="_x0000_s97399" name="Equation" r:id="rId16" imgW="1308100" imgH="673100" progId="Equation.DSMT4">
                  <p:embed/>
                </p:oleObj>
              </mc:Choice>
              <mc:Fallback>
                <p:oleObj name="Equation" r:id="rId16" imgW="1308100" imgH="673100" progId="Equation.DSMT4">
                  <p:embed/>
                  <p:pic>
                    <p:nvPicPr>
                      <p:cNvPr id="0" name="Object 26"/>
                      <p:cNvPicPr>
                        <a:picLocks noChangeAspect="1" noChangeArrowheads="1"/>
                      </p:cNvPicPr>
                      <p:nvPr/>
                    </p:nvPicPr>
                    <p:blipFill>
                      <a:blip r:embed="rId17"/>
                      <a:srcRect/>
                      <a:stretch>
                        <a:fillRect/>
                      </a:stretch>
                    </p:blipFill>
                    <p:spPr bwMode="auto">
                      <a:xfrm>
                        <a:off x="1447800" y="4344988"/>
                        <a:ext cx="1308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
          <p:cNvGraphicFramePr>
            <a:graphicFrameLocks noChangeAspect="1"/>
          </p:cNvGraphicFramePr>
          <p:nvPr>
            <p:extLst>
              <p:ext uri="{D42A27DB-BD31-4B8C-83A1-F6EECF244321}">
                <p14:modId xmlns:p14="http://schemas.microsoft.com/office/powerpoint/2010/main" val="2590141635"/>
              </p:ext>
            </p:extLst>
          </p:nvPr>
        </p:nvGraphicFramePr>
        <p:xfrm>
          <a:off x="3352800" y="1428690"/>
          <a:ext cx="533400" cy="228600"/>
        </p:xfrm>
        <a:graphic>
          <a:graphicData uri="http://schemas.openxmlformats.org/presentationml/2006/ole">
            <mc:AlternateContent xmlns:mc="http://schemas.openxmlformats.org/markup-compatibility/2006">
              <mc:Choice xmlns:v="urn:schemas-microsoft-com:vml" Requires="v">
                <p:oleObj spid="_x0000_s97400" name="Equation" r:id="rId18" imgW="533400" imgH="228600" progId="Equation.DSMT4">
                  <p:embed/>
                </p:oleObj>
              </mc:Choice>
              <mc:Fallback>
                <p:oleObj name="Equation" r:id="rId18" imgW="533400" imgH="228600" progId="Equation.DSMT4">
                  <p:embed/>
                  <p:pic>
                    <p:nvPicPr>
                      <p:cNvPr id="0" name=""/>
                      <p:cNvPicPr>
                        <a:picLocks noChangeAspect="1" noChangeArrowheads="1"/>
                      </p:cNvPicPr>
                      <p:nvPr/>
                    </p:nvPicPr>
                    <p:blipFill>
                      <a:blip r:embed="rId19"/>
                      <a:srcRect/>
                      <a:stretch>
                        <a:fillRect/>
                      </a:stretch>
                    </p:blipFill>
                    <p:spPr bwMode="auto">
                      <a:xfrm>
                        <a:off x="3352800" y="142869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11445154"/>
              </p:ext>
            </p:extLst>
          </p:nvPr>
        </p:nvGraphicFramePr>
        <p:xfrm>
          <a:off x="4953000" y="1809690"/>
          <a:ext cx="838200" cy="228600"/>
        </p:xfrm>
        <a:graphic>
          <a:graphicData uri="http://schemas.openxmlformats.org/presentationml/2006/ole">
            <mc:AlternateContent xmlns:mc="http://schemas.openxmlformats.org/markup-compatibility/2006">
              <mc:Choice xmlns:v="urn:schemas-microsoft-com:vml" Requires="v">
                <p:oleObj spid="_x0000_s97401" name="Equation" r:id="rId20" imgW="838200" imgH="228600" progId="Equation.DSMT4">
                  <p:embed/>
                </p:oleObj>
              </mc:Choice>
              <mc:Fallback>
                <p:oleObj name="Equation" r:id="rId20" imgW="838200" imgH="228600" progId="Equation.DSMT4">
                  <p:embed/>
                  <p:pic>
                    <p:nvPicPr>
                      <p:cNvPr id="0" name=""/>
                      <p:cNvPicPr/>
                      <p:nvPr/>
                    </p:nvPicPr>
                    <p:blipFill>
                      <a:blip r:embed="rId21"/>
                      <a:stretch>
                        <a:fillRect/>
                      </a:stretch>
                    </p:blipFill>
                    <p:spPr>
                      <a:xfrm>
                        <a:off x="4953000" y="1809690"/>
                        <a:ext cx="838200" cy="228600"/>
                      </a:xfrm>
                      <a:prstGeom prst="rect">
                        <a:avLst/>
                      </a:prstGeom>
                    </p:spPr>
                  </p:pic>
                </p:oleObj>
              </mc:Fallback>
            </mc:AlternateContent>
          </a:graphicData>
        </a:graphic>
      </p:graphicFrame>
      <p:sp>
        <p:nvSpPr>
          <p:cNvPr id="3" name="Rectangle 2"/>
          <p:cNvSpPr/>
          <p:nvPr/>
        </p:nvSpPr>
        <p:spPr>
          <a:xfrm>
            <a:off x="3886200" y="1352490"/>
            <a:ext cx="3789330" cy="400110"/>
          </a:xfrm>
          <a:prstGeom prst="rect">
            <a:avLst/>
          </a:prstGeom>
        </p:spPr>
        <p:txBody>
          <a:bodyPr wrap="square">
            <a:spAutoFit/>
          </a:bodyPr>
          <a:lstStyle/>
          <a:p>
            <a:pPr>
              <a:spcBef>
                <a:spcPct val="50000"/>
              </a:spcBef>
              <a:defRPr/>
            </a:pPr>
            <a:r>
              <a:rPr lang="en-US" sz="2000" dirty="0" smtClean="0">
                <a:latin typeface="Times New Roman" panose="02020603050405020304" pitchFamily="18" charset="0"/>
                <a:cs typeface="Times New Roman" panose="02020603050405020304" pitchFamily="18" charset="0"/>
              </a:rPr>
              <a:t>to approximate </a:t>
            </a:r>
            <a:r>
              <a:rPr lang="en-US" sz="2000" dirty="0">
                <a:latin typeface="Times New Roman" panose="02020603050405020304" pitchFamily="18" charset="0"/>
                <a:cs typeface="Times New Roman" panose="02020603050405020304" pitchFamily="18" charset="0"/>
              </a:rPr>
              <a:t>the solution</a:t>
            </a:r>
          </a:p>
        </p:txBody>
      </p:sp>
      <p:graphicFrame>
        <p:nvGraphicFramePr>
          <p:cNvPr id="29" name="Object 28"/>
          <p:cNvGraphicFramePr>
            <a:graphicFrameLocks noChangeAspect="1"/>
          </p:cNvGraphicFramePr>
          <p:nvPr>
            <p:extLst>
              <p:ext uri="{D42A27DB-BD31-4B8C-83A1-F6EECF244321}">
                <p14:modId xmlns:p14="http://schemas.microsoft.com/office/powerpoint/2010/main" val="4077255816"/>
              </p:ext>
            </p:extLst>
          </p:nvPr>
        </p:nvGraphicFramePr>
        <p:xfrm>
          <a:off x="6807200" y="1401703"/>
          <a:ext cx="508000" cy="355600"/>
        </p:xfrm>
        <a:graphic>
          <a:graphicData uri="http://schemas.openxmlformats.org/presentationml/2006/ole">
            <mc:AlternateContent xmlns:mc="http://schemas.openxmlformats.org/markup-compatibility/2006">
              <mc:Choice xmlns:v="urn:schemas-microsoft-com:vml" Requires="v">
                <p:oleObj spid="_x0000_s97402" name="Equation" r:id="rId22" imgW="508000" imgH="355600" progId="Equation.DSMT4">
                  <p:embed/>
                </p:oleObj>
              </mc:Choice>
              <mc:Fallback>
                <p:oleObj name="Equation" r:id="rId22" imgW="508000" imgH="355600" progId="Equation.DSMT4">
                  <p:embed/>
                  <p:pic>
                    <p:nvPicPr>
                      <p:cNvPr id="0" name=""/>
                      <p:cNvPicPr/>
                      <p:nvPr/>
                    </p:nvPicPr>
                    <p:blipFill>
                      <a:blip r:embed="rId23"/>
                      <a:stretch>
                        <a:fillRect/>
                      </a:stretch>
                    </p:blipFill>
                    <p:spPr>
                      <a:xfrm>
                        <a:off x="6807200" y="1401703"/>
                        <a:ext cx="508000" cy="355600"/>
                      </a:xfrm>
                      <a:prstGeom prst="rect">
                        <a:avLst/>
                      </a:prstGeom>
                    </p:spPr>
                  </p:pic>
                </p:oleObj>
              </mc:Fallback>
            </mc:AlternateContent>
          </a:graphicData>
        </a:graphic>
      </p:graphicFrame>
      <p:sp>
        <p:nvSpPr>
          <p:cNvPr id="30" name="Text Box 7" descr="Blue tissue paper"/>
          <p:cNvSpPr txBox="1">
            <a:spLocks noChangeArrowheads="1"/>
          </p:cNvSpPr>
          <p:nvPr/>
        </p:nvSpPr>
        <p:spPr bwMode="auto">
          <a:xfrm>
            <a:off x="7315200" y="1358016"/>
            <a:ext cx="457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to</a:t>
            </a:r>
          </a:p>
        </p:txBody>
      </p:sp>
      <p:sp>
        <p:nvSpPr>
          <p:cNvPr id="31" name="Rectangle 30"/>
          <p:cNvSpPr/>
          <p:nvPr/>
        </p:nvSpPr>
        <p:spPr>
          <a:xfrm>
            <a:off x="2743200" y="1714380"/>
            <a:ext cx="2819400" cy="400110"/>
          </a:xfrm>
          <a:prstGeom prst="rect">
            <a:avLst/>
          </a:prstGeom>
        </p:spPr>
        <p:txBody>
          <a:bodyPr wrap="square">
            <a:spAutoFit/>
          </a:bodyPr>
          <a:lstStyle/>
          <a:p>
            <a:pPr>
              <a:spcBef>
                <a:spcPct val="50000"/>
              </a:spcBef>
              <a:defRPr/>
            </a:pPr>
            <a:r>
              <a:rPr lang="en-US" sz="2000" dirty="0" smtClean="0">
                <a:latin typeface="Times New Roman" panose="02020603050405020304" pitchFamily="18" charset="0"/>
                <a:cs typeface="Times New Roman" panose="02020603050405020304" pitchFamily="18" charset="0"/>
              </a:rPr>
              <a:t>, for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in the interval</a:t>
            </a:r>
            <a:endParaRPr lang="en-US" sz="2000" dirty="0">
              <a:latin typeface="Times New Roman" panose="02020603050405020304" pitchFamily="18" charset="0"/>
              <a:cs typeface="Times New Roman" panose="02020603050405020304" pitchFamily="18" charset="0"/>
            </a:endParaRPr>
          </a:p>
        </p:txBody>
      </p:sp>
      <p:sp>
        <p:nvSpPr>
          <p:cNvPr id="32" name="Rectangle 31"/>
          <p:cNvSpPr/>
          <p:nvPr/>
        </p:nvSpPr>
        <p:spPr>
          <a:xfrm>
            <a:off x="5715000" y="1733490"/>
            <a:ext cx="2057400" cy="400110"/>
          </a:xfrm>
          <a:prstGeom prst="rect">
            <a:avLst/>
          </a:prstGeom>
        </p:spPr>
        <p:txBody>
          <a:bodyPr wrap="square">
            <a:spAutoFit/>
          </a:bodyPr>
          <a:lstStyle/>
          <a:p>
            <a:pPr>
              <a:spcBef>
                <a:spcPct val="50000"/>
              </a:spcBef>
              <a:defRPr/>
            </a:pP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In particular,</a:t>
            </a:r>
            <a:endParaRPr lang="en-US" sz="20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95684748"/>
              </p:ext>
            </p:extLst>
          </p:nvPr>
        </p:nvGraphicFramePr>
        <p:xfrm>
          <a:off x="8229600" y="1760418"/>
          <a:ext cx="546100" cy="355600"/>
        </p:xfrm>
        <a:graphic>
          <a:graphicData uri="http://schemas.openxmlformats.org/presentationml/2006/ole">
            <mc:AlternateContent xmlns:mc="http://schemas.openxmlformats.org/markup-compatibility/2006">
              <mc:Choice xmlns:v="urn:schemas-microsoft-com:vml" Requires="v">
                <p:oleObj spid="_x0000_s97403" name="Equation" r:id="rId24" imgW="546100" imgH="355600" progId="Equation.DSMT4">
                  <p:embed/>
                </p:oleObj>
              </mc:Choice>
              <mc:Fallback>
                <p:oleObj name="Equation" r:id="rId24" imgW="546100" imgH="355600" progId="Equation.DSMT4">
                  <p:embed/>
                  <p:pic>
                    <p:nvPicPr>
                      <p:cNvPr id="0" name=""/>
                      <p:cNvPicPr/>
                      <p:nvPr/>
                    </p:nvPicPr>
                    <p:blipFill>
                      <a:blip r:embed="rId25"/>
                      <a:stretch>
                        <a:fillRect/>
                      </a:stretch>
                    </p:blipFill>
                    <p:spPr>
                      <a:xfrm>
                        <a:off x="8229600" y="1760418"/>
                        <a:ext cx="546100" cy="355600"/>
                      </a:xfrm>
                      <a:prstGeom prst="rect">
                        <a:avLst/>
                      </a:prstGeom>
                    </p:spPr>
                  </p:pic>
                </p:oleObj>
              </mc:Fallback>
            </mc:AlternateContent>
          </a:graphicData>
        </a:graphic>
      </p:graphicFrame>
      <p:sp>
        <p:nvSpPr>
          <p:cNvPr id="33" name="Rectangle 32"/>
          <p:cNvSpPr/>
          <p:nvPr/>
        </p:nvSpPr>
        <p:spPr>
          <a:xfrm>
            <a:off x="7239000" y="1728668"/>
            <a:ext cx="1295400" cy="400110"/>
          </a:xfrm>
          <a:prstGeom prst="rect">
            <a:avLst/>
          </a:prstGeom>
        </p:spPr>
        <p:txBody>
          <a:bodyPr wrap="square">
            <a:spAutoFit/>
          </a:bodyPr>
          <a:lstStyle/>
          <a:p>
            <a:pPr>
              <a:spcBef>
                <a:spcPct val="50000"/>
              </a:spcBef>
              <a:defRPr/>
            </a:pPr>
            <a:r>
              <a:rPr lang="en-US" sz="2000" dirty="0" smtClean="0">
                <a:latin typeface="Times New Roman" panose="02020603050405020304" pitchFamily="18" charset="0"/>
                <a:cs typeface="Times New Roman" panose="02020603050405020304" pitchFamily="18" charset="0"/>
              </a:rPr>
              <a:t>estimate</a:t>
            </a:r>
            <a:endParaRPr lang="en-US" sz="2000" dirty="0">
              <a:latin typeface="Times New Roman" panose="02020603050405020304" pitchFamily="18" charset="0"/>
              <a:cs typeface="Times New Roman" panose="02020603050405020304" pitchFamily="18" charset="0"/>
            </a:endParaRPr>
          </a:p>
        </p:txBody>
      </p:sp>
      <p:sp>
        <p:nvSpPr>
          <p:cNvPr id="34" name="Rectangle 33"/>
          <p:cNvSpPr/>
          <p:nvPr/>
        </p:nvSpPr>
        <p:spPr>
          <a:xfrm>
            <a:off x="8686800" y="1728668"/>
            <a:ext cx="355600" cy="400110"/>
          </a:xfrm>
          <a:prstGeom prst="rect">
            <a:avLst/>
          </a:prstGeom>
        </p:spPr>
        <p:txBody>
          <a:bodyPr wrap="square">
            <a:spAutoFit/>
          </a:bodyPr>
          <a:lstStyle/>
          <a:p>
            <a:pPr>
              <a:spcBef>
                <a:spcPct val="50000"/>
              </a:spcBef>
              <a:defRPr/>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5" name="Text Box 41" descr="Blue tissue paper"/>
          <p:cNvSpPr txBox="1">
            <a:spLocks noChangeArrowheads="1"/>
          </p:cNvSpPr>
          <p:nvPr/>
        </p:nvSpPr>
        <p:spPr bwMode="auto">
          <a:xfrm>
            <a:off x="609600" y="3733800"/>
            <a:ext cx="19812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Thus,</a:t>
            </a:r>
          </a:p>
        </p:txBody>
      </p:sp>
      <p:graphicFrame>
        <p:nvGraphicFramePr>
          <p:cNvPr id="36" name="Object 35"/>
          <p:cNvGraphicFramePr>
            <a:graphicFrameLocks noChangeAspect="1"/>
          </p:cNvGraphicFramePr>
          <p:nvPr>
            <p:extLst>
              <p:ext uri="{D42A27DB-BD31-4B8C-83A1-F6EECF244321}">
                <p14:modId xmlns:p14="http://schemas.microsoft.com/office/powerpoint/2010/main" val="1367627045"/>
              </p:ext>
            </p:extLst>
          </p:nvPr>
        </p:nvGraphicFramePr>
        <p:xfrm>
          <a:off x="3340100" y="4313160"/>
          <a:ext cx="2832100" cy="635000"/>
        </p:xfrm>
        <a:graphic>
          <a:graphicData uri="http://schemas.openxmlformats.org/presentationml/2006/ole">
            <mc:AlternateContent xmlns:mc="http://schemas.openxmlformats.org/markup-compatibility/2006">
              <mc:Choice xmlns:v="urn:schemas-microsoft-com:vml" Requires="v">
                <p:oleObj spid="_x0000_s97404" name="Equation" r:id="rId26" imgW="2832100" imgH="635000" progId="Equation.DSMT4">
                  <p:embed/>
                </p:oleObj>
              </mc:Choice>
              <mc:Fallback>
                <p:oleObj name="Equation" r:id="rId26" imgW="2832100" imgH="635000" progId="Equation.DSMT4">
                  <p:embed/>
                  <p:pic>
                    <p:nvPicPr>
                      <p:cNvPr id="0" name=""/>
                      <p:cNvPicPr>
                        <a:picLocks noChangeAspect="1" noChangeArrowheads="1"/>
                      </p:cNvPicPr>
                      <p:nvPr/>
                    </p:nvPicPr>
                    <p:blipFill>
                      <a:blip r:embed="rId27"/>
                      <a:srcRect/>
                      <a:stretch>
                        <a:fillRect/>
                      </a:stretch>
                    </p:blipFill>
                    <p:spPr bwMode="auto">
                      <a:xfrm>
                        <a:off x="3340100" y="4313160"/>
                        <a:ext cx="2832100" cy="635000"/>
                      </a:xfrm>
                      <a:prstGeom prst="rect">
                        <a:avLst/>
                      </a:prstGeom>
                      <a:noFill/>
                      <a:ln>
                        <a:noFill/>
                      </a:ln>
                    </p:spPr>
                  </p:pic>
                </p:oleObj>
              </mc:Fallback>
            </mc:AlternateContent>
          </a:graphicData>
        </a:graphic>
      </p:graphicFrame>
      <p:sp>
        <p:nvSpPr>
          <p:cNvPr id="37" name="Text Box 41" descr="Blue tissue paper"/>
          <p:cNvSpPr txBox="1">
            <a:spLocks noChangeArrowheads="1"/>
          </p:cNvSpPr>
          <p:nvPr/>
        </p:nvSpPr>
        <p:spPr bwMode="auto">
          <a:xfrm>
            <a:off x="609600" y="5181600"/>
            <a:ext cx="914400" cy="40005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Next,</a:t>
            </a:r>
          </a:p>
        </p:txBody>
      </p:sp>
      <p:graphicFrame>
        <p:nvGraphicFramePr>
          <p:cNvPr id="38" name="Object 37"/>
          <p:cNvGraphicFramePr>
            <a:graphicFrameLocks noChangeAspect="1"/>
          </p:cNvGraphicFramePr>
          <p:nvPr>
            <p:extLst>
              <p:ext uri="{D42A27DB-BD31-4B8C-83A1-F6EECF244321}">
                <p14:modId xmlns:p14="http://schemas.microsoft.com/office/powerpoint/2010/main" val="1364582238"/>
              </p:ext>
            </p:extLst>
          </p:nvPr>
        </p:nvGraphicFramePr>
        <p:xfrm>
          <a:off x="1447800" y="5086350"/>
          <a:ext cx="1308100" cy="673100"/>
        </p:xfrm>
        <a:graphic>
          <a:graphicData uri="http://schemas.openxmlformats.org/presentationml/2006/ole">
            <mc:AlternateContent xmlns:mc="http://schemas.openxmlformats.org/markup-compatibility/2006">
              <mc:Choice xmlns:v="urn:schemas-microsoft-com:vml" Requires="v">
                <p:oleObj spid="_x0000_s97405" name="Equation" r:id="rId28" imgW="1308100" imgH="673100" progId="Equation.DSMT4">
                  <p:embed/>
                </p:oleObj>
              </mc:Choice>
              <mc:Fallback>
                <p:oleObj name="Equation" r:id="rId28" imgW="1308100" imgH="673100" progId="Equation.DSMT4">
                  <p:embed/>
                  <p:pic>
                    <p:nvPicPr>
                      <p:cNvPr id="0" name=""/>
                      <p:cNvPicPr>
                        <a:picLocks noChangeAspect="1" noChangeArrowheads="1"/>
                      </p:cNvPicPr>
                      <p:nvPr/>
                    </p:nvPicPr>
                    <p:blipFill>
                      <a:blip r:embed="rId29"/>
                      <a:srcRect/>
                      <a:stretch>
                        <a:fillRect/>
                      </a:stretch>
                    </p:blipFill>
                    <p:spPr bwMode="auto">
                      <a:xfrm>
                        <a:off x="1447800" y="5086350"/>
                        <a:ext cx="1308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667942728"/>
              </p:ext>
            </p:extLst>
          </p:nvPr>
        </p:nvGraphicFramePr>
        <p:xfrm>
          <a:off x="3352800" y="5035550"/>
          <a:ext cx="3124200" cy="673100"/>
        </p:xfrm>
        <a:graphic>
          <a:graphicData uri="http://schemas.openxmlformats.org/presentationml/2006/ole">
            <mc:AlternateContent xmlns:mc="http://schemas.openxmlformats.org/markup-compatibility/2006">
              <mc:Choice xmlns:v="urn:schemas-microsoft-com:vml" Requires="v">
                <p:oleObj spid="_x0000_s97406" name="Equation" r:id="rId30" imgW="3124200" imgH="673100" progId="Equation.DSMT4">
                  <p:embed/>
                </p:oleObj>
              </mc:Choice>
              <mc:Fallback>
                <p:oleObj name="Equation" r:id="rId30" imgW="3124200" imgH="673100" progId="Equation.DSMT4">
                  <p:embed/>
                  <p:pic>
                    <p:nvPicPr>
                      <p:cNvPr id="0" name=""/>
                      <p:cNvPicPr>
                        <a:picLocks noChangeAspect="1" noChangeArrowheads="1"/>
                      </p:cNvPicPr>
                      <p:nvPr/>
                    </p:nvPicPr>
                    <p:blipFill>
                      <a:blip r:embed="rId31"/>
                      <a:srcRect/>
                      <a:stretch>
                        <a:fillRect/>
                      </a:stretch>
                    </p:blipFill>
                    <p:spPr bwMode="auto">
                      <a:xfrm>
                        <a:off x="3352800" y="5035550"/>
                        <a:ext cx="3124200" cy="673100"/>
                      </a:xfrm>
                      <a:prstGeom prst="rect">
                        <a:avLst/>
                      </a:prstGeom>
                      <a:noFill/>
                      <a:ln>
                        <a:noFill/>
                      </a:ln>
                    </p:spPr>
                  </p:pic>
                </p:oleObj>
              </mc:Fallback>
            </mc:AlternateContent>
          </a:graphicData>
        </a:graphic>
      </p:graphicFrame>
      <p:sp>
        <p:nvSpPr>
          <p:cNvPr id="40" name="Text Box 41" descr="Blue tissue paper"/>
          <p:cNvSpPr txBox="1">
            <a:spLocks noChangeArrowheads="1"/>
          </p:cNvSpPr>
          <p:nvPr/>
        </p:nvSpPr>
        <p:spPr bwMode="auto">
          <a:xfrm>
            <a:off x="609600" y="5943600"/>
            <a:ext cx="1219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Finally,</a:t>
            </a:r>
          </a:p>
        </p:txBody>
      </p:sp>
      <p:graphicFrame>
        <p:nvGraphicFramePr>
          <p:cNvPr id="41" name="Object 40"/>
          <p:cNvGraphicFramePr>
            <a:graphicFrameLocks noChangeAspect="1"/>
          </p:cNvGraphicFramePr>
          <p:nvPr>
            <p:extLst>
              <p:ext uri="{D42A27DB-BD31-4B8C-83A1-F6EECF244321}">
                <p14:modId xmlns:p14="http://schemas.microsoft.com/office/powerpoint/2010/main" val="4005235568"/>
              </p:ext>
            </p:extLst>
          </p:nvPr>
        </p:nvGraphicFramePr>
        <p:xfrm>
          <a:off x="1625600" y="5848350"/>
          <a:ext cx="1257300" cy="673100"/>
        </p:xfrm>
        <a:graphic>
          <a:graphicData uri="http://schemas.openxmlformats.org/presentationml/2006/ole">
            <mc:AlternateContent xmlns:mc="http://schemas.openxmlformats.org/markup-compatibility/2006">
              <mc:Choice xmlns:v="urn:schemas-microsoft-com:vml" Requires="v">
                <p:oleObj spid="_x0000_s97407" name="Equation" r:id="rId32" imgW="1257300" imgH="673100" progId="Equation.DSMT4">
                  <p:embed/>
                </p:oleObj>
              </mc:Choice>
              <mc:Fallback>
                <p:oleObj name="Equation" r:id="rId32" imgW="1257300" imgH="673100" progId="Equation.DSMT4">
                  <p:embed/>
                  <p:pic>
                    <p:nvPicPr>
                      <p:cNvPr id="0" name=""/>
                      <p:cNvPicPr>
                        <a:picLocks noChangeAspect="1" noChangeArrowheads="1"/>
                      </p:cNvPicPr>
                      <p:nvPr/>
                    </p:nvPicPr>
                    <p:blipFill>
                      <a:blip r:embed="rId33"/>
                      <a:srcRect/>
                      <a:stretch>
                        <a:fillRect/>
                      </a:stretch>
                    </p:blipFill>
                    <p:spPr bwMode="auto">
                      <a:xfrm>
                        <a:off x="1625600" y="5848350"/>
                        <a:ext cx="1257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827480110"/>
              </p:ext>
            </p:extLst>
          </p:nvPr>
        </p:nvGraphicFramePr>
        <p:xfrm>
          <a:off x="3352800" y="5816600"/>
          <a:ext cx="2819400" cy="635000"/>
        </p:xfrm>
        <a:graphic>
          <a:graphicData uri="http://schemas.openxmlformats.org/presentationml/2006/ole">
            <mc:AlternateContent xmlns:mc="http://schemas.openxmlformats.org/markup-compatibility/2006">
              <mc:Choice xmlns:v="urn:schemas-microsoft-com:vml" Requires="v">
                <p:oleObj spid="_x0000_s97408" name="Equation" r:id="rId34" imgW="2819400" imgH="635000" progId="Equation.DSMT4">
                  <p:embed/>
                </p:oleObj>
              </mc:Choice>
              <mc:Fallback>
                <p:oleObj name="Equation" r:id="rId34" imgW="2819400" imgH="635000" progId="Equation.DSMT4">
                  <p:embed/>
                  <p:pic>
                    <p:nvPicPr>
                      <p:cNvPr id="0" name=""/>
                      <p:cNvPicPr>
                        <a:picLocks noChangeAspect="1" noChangeArrowheads="1"/>
                      </p:cNvPicPr>
                      <p:nvPr/>
                    </p:nvPicPr>
                    <p:blipFill>
                      <a:blip r:embed="rId35"/>
                      <a:srcRect/>
                      <a:stretch>
                        <a:fillRect/>
                      </a:stretch>
                    </p:blipFill>
                    <p:spPr bwMode="auto">
                      <a:xfrm>
                        <a:off x="3352800" y="5816600"/>
                        <a:ext cx="2819400" cy="635000"/>
                      </a:xfrm>
                      <a:prstGeom prst="rect">
                        <a:avLst/>
                      </a:prstGeom>
                      <a:noFill/>
                      <a:ln>
                        <a:noFill/>
                      </a:ln>
                    </p:spPr>
                  </p:pic>
                </p:oleObj>
              </mc:Fallback>
            </mc:AlternateContent>
          </a:graphicData>
        </a:graphic>
      </p:graphicFrame>
      <p:sp>
        <p:nvSpPr>
          <p:cNvPr id="43" name="Text Box 4"/>
          <p:cNvSpPr txBox="1">
            <a:spLocks noChangeArrowheads="1"/>
          </p:cNvSpPr>
          <p:nvPr/>
        </p:nvSpPr>
        <p:spPr bwMode="auto">
          <a:xfrm>
            <a:off x="0" y="838200"/>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93" grpId="0"/>
      <p:bldP spid="18" grpId="0"/>
      <p:bldP spid="21" grpId="0"/>
      <p:bldP spid="23" grpId="0"/>
      <p:bldP spid="25" grpId="0"/>
      <p:bldP spid="35" grpId="0"/>
      <p:bldP spid="37" grpId="0"/>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smtClean="0">
                <a:latin typeface="Bookman Old Style" panose="02050604050505020204" pitchFamily="18" charset="0"/>
                <a:cs typeface="Verdana" charset="0"/>
              </a:rPr>
              <a:t>Euler’s Method (2 of 3)</a:t>
            </a:r>
            <a:endParaRPr lang="en-US" sz="3600" dirty="0">
              <a:latin typeface="Bookman Old Style" panose="02050604050505020204" pitchFamily="18" charset="0"/>
              <a:cs typeface="Verdana" charset="0"/>
            </a:endParaRPr>
          </a:p>
        </p:txBody>
      </p:sp>
      <p:sp>
        <p:nvSpPr>
          <p:cNvPr id="509957" name="Text Box 5" descr="Blue tissue paper"/>
          <p:cNvSpPr txBox="1">
            <a:spLocks noChangeArrowheads="1"/>
          </p:cNvSpPr>
          <p:nvPr/>
        </p:nvSpPr>
        <p:spPr bwMode="auto">
          <a:xfrm>
            <a:off x="152400" y="1066800"/>
            <a:ext cx="1905000" cy="369888"/>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609600" y="1447800"/>
            <a:ext cx="8305800" cy="707886"/>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latin typeface="Times New Roman" panose="02020603050405020304" pitchFamily="18" charset="0"/>
                <a:cs typeface="Times New Roman" panose="02020603050405020304" pitchFamily="18" charset="0"/>
              </a:rPr>
              <a:t>Thus, the approximation to the </a:t>
            </a:r>
            <a:r>
              <a:rPr lang="en-US" sz="2000" dirty="0" smtClean="0">
                <a:latin typeface="Times New Roman" panose="02020603050405020304" pitchFamily="18" charset="0"/>
                <a:cs typeface="Times New Roman" panose="02020603050405020304" pitchFamily="18" charset="0"/>
              </a:rPr>
              <a:t>solution         is </a:t>
            </a:r>
            <a:r>
              <a:rPr lang="en-US" sz="2000" dirty="0">
                <a:latin typeface="Times New Roman" panose="02020603050405020304" pitchFamily="18" charset="0"/>
                <a:cs typeface="Times New Roman" panose="02020603050405020304" pitchFamily="18" charset="0"/>
              </a:rPr>
              <a:t>given by </a:t>
            </a:r>
            <a:r>
              <a:rPr lang="en-US" sz="2000" dirty="0" smtClean="0">
                <a:latin typeface="Times New Roman" panose="02020603050405020304" pitchFamily="18" charset="0"/>
                <a:cs typeface="Times New Roman" panose="02020603050405020304" pitchFamily="18" charset="0"/>
              </a:rPr>
              <a:t>the following </a:t>
            </a:r>
            <a:r>
              <a:rPr lang="en-US" sz="2000" dirty="0">
                <a:latin typeface="Times New Roman" panose="02020603050405020304" pitchFamily="18" charset="0"/>
                <a:cs typeface="Times New Roman" panose="02020603050405020304" pitchFamily="18" charset="0"/>
              </a:rPr>
              <a:t>polygonal </a:t>
            </a:r>
            <a:r>
              <a:rPr lang="en-US" sz="2000" dirty="0" smtClean="0">
                <a:latin typeface="Times New Roman" panose="02020603050405020304" pitchFamily="18" charset="0"/>
                <a:cs typeface="Times New Roman" panose="02020603050405020304" pitchFamily="18" charset="0"/>
              </a:rPr>
              <a:t>path</a:t>
            </a:r>
            <a:endParaRPr lang="en-US" sz="2000" dirty="0">
              <a:latin typeface="Times New Roman" panose="02020603050405020304" pitchFamily="18" charset="0"/>
              <a:cs typeface="Times New Roman" panose="02020603050405020304" pitchFamily="18" charset="0"/>
            </a:endParaRPr>
          </a:p>
        </p:txBody>
      </p:sp>
      <p:sp>
        <p:nvSpPr>
          <p:cNvPr id="40" name="Text Box 41" descr="Blue tissue paper"/>
          <p:cNvSpPr txBox="1">
            <a:spLocks noChangeArrowheads="1"/>
          </p:cNvSpPr>
          <p:nvPr/>
        </p:nvSpPr>
        <p:spPr bwMode="auto">
          <a:xfrm>
            <a:off x="609600" y="5943600"/>
            <a:ext cx="1981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 last point</a:t>
            </a:r>
          </a:p>
        </p:txBody>
      </p:sp>
      <p:graphicFrame>
        <p:nvGraphicFramePr>
          <p:cNvPr id="41" name="Object 40"/>
          <p:cNvGraphicFramePr>
            <a:graphicFrameLocks noChangeAspect="1"/>
          </p:cNvGraphicFramePr>
          <p:nvPr>
            <p:extLst>
              <p:ext uri="{D42A27DB-BD31-4B8C-83A1-F6EECF244321}">
                <p14:modId xmlns:p14="http://schemas.microsoft.com/office/powerpoint/2010/main" val="1761316772"/>
              </p:ext>
            </p:extLst>
          </p:nvPr>
        </p:nvGraphicFramePr>
        <p:xfrm>
          <a:off x="2197100" y="5811360"/>
          <a:ext cx="698500" cy="736600"/>
        </p:xfrm>
        <a:graphic>
          <a:graphicData uri="http://schemas.openxmlformats.org/presentationml/2006/ole">
            <mc:AlternateContent xmlns:mc="http://schemas.openxmlformats.org/markup-compatibility/2006">
              <mc:Choice xmlns:v="urn:schemas-microsoft-com:vml" Requires="v">
                <p:oleObj spid="_x0000_s96577" name="Equation" r:id="rId4" imgW="698500" imgH="736600" progId="Equation.DSMT4">
                  <p:embed/>
                </p:oleObj>
              </mc:Choice>
              <mc:Fallback>
                <p:oleObj name="Equation" r:id="rId4" imgW="698500" imgH="736600" progId="Equation.DSMT4">
                  <p:embed/>
                  <p:pic>
                    <p:nvPicPr>
                      <p:cNvPr id="0" name=""/>
                      <p:cNvPicPr>
                        <a:picLocks noChangeAspect="1" noChangeArrowheads="1"/>
                      </p:cNvPicPr>
                      <p:nvPr/>
                    </p:nvPicPr>
                    <p:blipFill>
                      <a:blip r:embed="rId5"/>
                      <a:srcRect/>
                      <a:stretch>
                        <a:fillRect/>
                      </a:stretch>
                    </p:blipFill>
                    <p:spPr bwMode="auto">
                      <a:xfrm>
                        <a:off x="2197100" y="5811360"/>
                        <a:ext cx="698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499135117"/>
              </p:ext>
            </p:extLst>
          </p:nvPr>
        </p:nvGraphicFramePr>
        <p:xfrm>
          <a:off x="5486400" y="5983920"/>
          <a:ext cx="508000" cy="355600"/>
        </p:xfrm>
        <a:graphic>
          <a:graphicData uri="http://schemas.openxmlformats.org/presentationml/2006/ole">
            <mc:AlternateContent xmlns:mc="http://schemas.openxmlformats.org/markup-compatibility/2006">
              <mc:Choice xmlns:v="urn:schemas-microsoft-com:vml" Requires="v">
                <p:oleObj spid="_x0000_s96578" name="Equation" r:id="rId6" imgW="508000" imgH="355600" progId="Equation.DSMT4">
                  <p:embed/>
                </p:oleObj>
              </mc:Choice>
              <mc:Fallback>
                <p:oleObj name="Equation" r:id="rId6" imgW="508000" imgH="355600" progId="Equation.DSMT4">
                  <p:embed/>
                  <p:pic>
                    <p:nvPicPr>
                      <p:cNvPr id="0" name=""/>
                      <p:cNvPicPr>
                        <a:picLocks noChangeAspect="1" noChangeArrowheads="1"/>
                      </p:cNvPicPr>
                      <p:nvPr/>
                    </p:nvPicPr>
                    <p:blipFill>
                      <a:blip r:embed="rId7"/>
                      <a:srcRect/>
                      <a:stretch>
                        <a:fillRect/>
                      </a:stretch>
                    </p:blipFill>
                    <p:spPr bwMode="auto">
                      <a:xfrm>
                        <a:off x="5486400" y="5983920"/>
                        <a:ext cx="508000" cy="355600"/>
                      </a:xfrm>
                      <a:prstGeom prst="rect">
                        <a:avLst/>
                      </a:prstGeom>
                      <a:noFill/>
                      <a:ln>
                        <a:no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087226602"/>
              </p:ext>
            </p:extLst>
          </p:nvPr>
        </p:nvGraphicFramePr>
        <p:xfrm>
          <a:off x="4724400" y="1501913"/>
          <a:ext cx="508000" cy="355600"/>
        </p:xfrm>
        <a:graphic>
          <a:graphicData uri="http://schemas.openxmlformats.org/presentationml/2006/ole">
            <mc:AlternateContent xmlns:mc="http://schemas.openxmlformats.org/markup-compatibility/2006">
              <mc:Choice xmlns:v="urn:schemas-microsoft-com:vml" Requires="v">
                <p:oleObj spid="_x0000_s96579" name="Equation" r:id="rId8" imgW="508000" imgH="355600" progId="Equation.DSMT4">
                  <p:embed/>
                </p:oleObj>
              </mc:Choice>
              <mc:Fallback>
                <p:oleObj name="Equation" r:id="rId8" imgW="508000" imgH="355600" progId="Equation.DSMT4">
                  <p:embed/>
                  <p:pic>
                    <p:nvPicPr>
                      <p:cNvPr id="0" name=""/>
                      <p:cNvPicPr/>
                      <p:nvPr/>
                    </p:nvPicPr>
                    <p:blipFill>
                      <a:blip r:embed="rId9"/>
                      <a:stretch>
                        <a:fillRect/>
                      </a:stretch>
                    </p:blipFill>
                    <p:spPr>
                      <a:xfrm>
                        <a:off x="4724400" y="1501913"/>
                        <a:ext cx="508000" cy="355600"/>
                      </a:xfrm>
                      <a:prstGeom prst="rect">
                        <a:avLst/>
                      </a:prstGeom>
                    </p:spPr>
                  </p:pic>
                </p:oleObj>
              </mc:Fallback>
            </mc:AlternateContent>
          </a:graphicData>
        </a:graphic>
      </p:graphicFrame>
      <p:pic>
        <p:nvPicPr>
          <p:cNvPr id="5" name="Picture 4" descr="Screen Shot 2017-03-08 at 11.12.48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4900" y="2294891"/>
            <a:ext cx="6261100" cy="3521161"/>
          </a:xfrm>
          <a:prstGeom prst="rect">
            <a:avLst/>
          </a:prstGeom>
        </p:spPr>
      </p:pic>
      <p:sp>
        <p:nvSpPr>
          <p:cNvPr id="44" name="Text Box 41" descr="Blue tissue paper"/>
          <p:cNvSpPr txBox="1">
            <a:spLocks noChangeArrowheads="1"/>
          </p:cNvSpPr>
          <p:nvPr/>
        </p:nvSpPr>
        <p:spPr bwMode="auto">
          <a:xfrm>
            <a:off x="2971800" y="5943600"/>
            <a:ext cx="3200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is close to the graph of</a:t>
            </a:r>
          </a:p>
        </p:txBody>
      </p:sp>
      <p:sp>
        <p:nvSpPr>
          <p:cNvPr id="45" name="Text Box 41" descr="Blue tissue paper"/>
          <p:cNvSpPr txBox="1">
            <a:spLocks noChangeArrowheads="1"/>
          </p:cNvSpPr>
          <p:nvPr/>
        </p:nvSpPr>
        <p:spPr bwMode="auto">
          <a:xfrm>
            <a:off x="5918200" y="5943600"/>
            <a:ext cx="53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at</a:t>
            </a:r>
          </a:p>
        </p:txBody>
      </p:sp>
      <p:graphicFrame>
        <p:nvGraphicFramePr>
          <p:cNvPr id="46" name="Object 45"/>
          <p:cNvGraphicFramePr>
            <a:graphicFrameLocks noChangeAspect="1"/>
          </p:cNvGraphicFramePr>
          <p:nvPr>
            <p:extLst>
              <p:ext uri="{D42A27DB-BD31-4B8C-83A1-F6EECF244321}">
                <p14:modId xmlns:p14="http://schemas.microsoft.com/office/powerpoint/2010/main" val="1054410243"/>
              </p:ext>
            </p:extLst>
          </p:nvPr>
        </p:nvGraphicFramePr>
        <p:xfrm>
          <a:off x="6362700" y="6045200"/>
          <a:ext cx="546100" cy="279400"/>
        </p:xfrm>
        <a:graphic>
          <a:graphicData uri="http://schemas.openxmlformats.org/presentationml/2006/ole">
            <mc:AlternateContent xmlns:mc="http://schemas.openxmlformats.org/markup-compatibility/2006">
              <mc:Choice xmlns:v="urn:schemas-microsoft-com:vml" Requires="v">
                <p:oleObj spid="_x0000_s96580" name="Equation" r:id="rId11" imgW="546100" imgH="279400" progId="Equation.DSMT4">
                  <p:embed/>
                </p:oleObj>
              </mc:Choice>
              <mc:Fallback>
                <p:oleObj name="Equation" r:id="rId11" imgW="546100" imgH="279400" progId="Equation.DSMT4">
                  <p:embed/>
                  <p:pic>
                    <p:nvPicPr>
                      <p:cNvPr id="0" name=""/>
                      <p:cNvPicPr>
                        <a:picLocks noChangeAspect="1" noChangeArrowheads="1"/>
                      </p:cNvPicPr>
                      <p:nvPr/>
                    </p:nvPicPr>
                    <p:blipFill>
                      <a:blip r:embed="rId12"/>
                      <a:srcRect/>
                      <a:stretch>
                        <a:fillRect/>
                      </a:stretch>
                    </p:blipFill>
                    <p:spPr bwMode="auto">
                      <a:xfrm>
                        <a:off x="6362700" y="6045200"/>
                        <a:ext cx="546100" cy="279400"/>
                      </a:xfrm>
                      <a:prstGeom prst="rect">
                        <a:avLst/>
                      </a:prstGeom>
                      <a:noFill/>
                      <a:ln>
                        <a:noFill/>
                      </a:ln>
                    </p:spPr>
                  </p:pic>
                </p:oleObj>
              </mc:Fallback>
            </mc:AlternateContent>
          </a:graphicData>
        </a:graphic>
      </p:graphicFrame>
      <p:sp>
        <p:nvSpPr>
          <p:cNvPr id="47" name="Text Box 41" descr="Blue tissue paper"/>
          <p:cNvSpPr txBox="1">
            <a:spLocks noChangeArrowheads="1"/>
          </p:cNvSpPr>
          <p:nvPr/>
        </p:nvSpPr>
        <p:spPr bwMode="auto">
          <a:xfrm>
            <a:off x="6832600" y="5943600"/>
            <a:ext cx="533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so</a:t>
            </a:r>
          </a:p>
        </p:txBody>
      </p:sp>
      <p:graphicFrame>
        <p:nvGraphicFramePr>
          <p:cNvPr id="48" name="Object 47"/>
          <p:cNvGraphicFramePr>
            <a:graphicFrameLocks noChangeAspect="1"/>
          </p:cNvGraphicFramePr>
          <p:nvPr>
            <p:extLst>
              <p:ext uri="{D42A27DB-BD31-4B8C-83A1-F6EECF244321}">
                <p14:modId xmlns:p14="http://schemas.microsoft.com/office/powerpoint/2010/main" val="3053106871"/>
              </p:ext>
            </p:extLst>
          </p:nvPr>
        </p:nvGraphicFramePr>
        <p:xfrm>
          <a:off x="7213600" y="5831520"/>
          <a:ext cx="1117600" cy="635000"/>
        </p:xfrm>
        <a:graphic>
          <a:graphicData uri="http://schemas.openxmlformats.org/presentationml/2006/ole">
            <mc:AlternateContent xmlns:mc="http://schemas.openxmlformats.org/markup-compatibility/2006">
              <mc:Choice xmlns:v="urn:schemas-microsoft-com:vml" Requires="v">
                <p:oleObj spid="_x0000_s96581" name="Equation" r:id="rId13" imgW="1117600" imgH="635000" progId="Equation.DSMT4">
                  <p:embed/>
                </p:oleObj>
              </mc:Choice>
              <mc:Fallback>
                <p:oleObj name="Equation" r:id="rId13" imgW="1117600" imgH="635000" progId="Equation.DSMT4">
                  <p:embed/>
                  <p:pic>
                    <p:nvPicPr>
                      <p:cNvPr id="0" name=""/>
                      <p:cNvPicPr>
                        <a:picLocks noChangeAspect="1" noChangeArrowheads="1"/>
                      </p:cNvPicPr>
                      <p:nvPr/>
                    </p:nvPicPr>
                    <p:blipFill>
                      <a:blip r:embed="rId14"/>
                      <a:srcRect/>
                      <a:stretch>
                        <a:fillRect/>
                      </a:stretch>
                    </p:blipFill>
                    <p:spPr bwMode="auto">
                      <a:xfrm>
                        <a:off x="7213600" y="5831520"/>
                        <a:ext cx="1117600" cy="635000"/>
                      </a:xfrm>
                      <a:prstGeom prst="rect">
                        <a:avLst/>
                      </a:prstGeom>
                      <a:noFill/>
                      <a:ln>
                        <a:noFill/>
                      </a:ln>
                    </p:spPr>
                  </p:pic>
                </p:oleObj>
              </mc:Fallback>
            </mc:AlternateContent>
          </a:graphicData>
        </a:graphic>
      </p:graphicFrame>
      <p:sp>
        <p:nvSpPr>
          <p:cNvPr id="15"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extLst>
      <p:ext uri="{BB962C8B-B14F-4D97-AF65-F5344CB8AC3E}">
        <p14:creationId xmlns:p14="http://schemas.microsoft.com/office/powerpoint/2010/main" val="785421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600" dirty="0">
                <a:latin typeface="Bookman Old Style" panose="02050604050505020204" pitchFamily="18" charset="0"/>
                <a:cs typeface="Verdana"/>
              </a:rPr>
              <a:t>Solution Curves</a:t>
            </a:r>
          </a:p>
        </p:txBody>
      </p:sp>
      <p:graphicFrame>
        <p:nvGraphicFramePr>
          <p:cNvPr id="837662" name="Group 30"/>
          <p:cNvGraphicFramePr>
            <a:graphicFrameLocks noGrp="1"/>
          </p:cNvGraphicFramePr>
          <p:nvPr>
            <p:ph sz="half" idx="1"/>
            <p:extLst>
              <p:ext uri="{D42A27DB-BD31-4B8C-83A1-F6EECF244321}">
                <p14:modId xmlns:p14="http://schemas.microsoft.com/office/powerpoint/2010/main" val="3373276022"/>
              </p:ext>
            </p:extLst>
          </p:nvPr>
        </p:nvGraphicFramePr>
        <p:xfrm>
          <a:off x="1371600" y="2133600"/>
          <a:ext cx="6324600" cy="3963988"/>
        </p:xfrm>
        <a:graphic>
          <a:graphicData uri="http://schemas.openxmlformats.org/drawingml/2006/table">
            <a:tbl>
              <a:tblPr/>
              <a:tblGrid>
                <a:gridCol w="2895600"/>
                <a:gridCol w="3429000"/>
              </a:tblGrid>
              <a:tr h="396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erdana"/>
                          <a:ea typeface="ＭＳ Ｐゴシック" charset="0"/>
                          <a:cs typeface="Verdana"/>
                        </a:rPr>
                        <a:t>Definition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Verdana"/>
                          <a:ea typeface="ＭＳ Ｐゴシック" charset="0"/>
                          <a:cs typeface="Verdana"/>
                        </a:rPr>
                        <a:t>Example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567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Solution Curves</a:t>
                      </a:r>
                      <a:r>
                        <a:rPr kumimoji="0" lang="en-US" sz="2000" b="0"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rPr>
                        <a:t>:  The various graphs that correspond to solutions to a given differential equation</a:t>
                      </a:r>
                      <a:endParaRPr kumimoji="0" lang="el-GR" sz="2000" b="0" i="1"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Verdana"/>
                        <a:ea typeface="ＭＳ Ｐゴシック" charset="0"/>
                        <a:cs typeface="Verdana"/>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02" name="Object 29"/>
          <p:cNvGraphicFramePr>
            <a:graphicFrameLocks noChangeAspect="1"/>
          </p:cNvGraphicFramePr>
          <p:nvPr>
            <p:extLst>
              <p:ext uri="{D42A27DB-BD31-4B8C-83A1-F6EECF244321}">
                <p14:modId xmlns:p14="http://schemas.microsoft.com/office/powerpoint/2010/main" val="4193999882"/>
              </p:ext>
            </p:extLst>
          </p:nvPr>
        </p:nvGraphicFramePr>
        <p:xfrm>
          <a:off x="4648199" y="2590800"/>
          <a:ext cx="2709333" cy="762000"/>
        </p:xfrm>
        <a:graphic>
          <a:graphicData uri="http://schemas.openxmlformats.org/presentationml/2006/ole">
            <mc:AlternateContent xmlns:mc="http://schemas.openxmlformats.org/markup-compatibility/2006">
              <mc:Choice xmlns:v="urn:schemas-microsoft-com:vml" Requires="v">
                <p:oleObj spid="_x0000_s12382" name="Equation" r:id="rId4" imgW="1625600" imgH="457200" progId="Equation.3">
                  <p:embed/>
                </p:oleObj>
              </mc:Choice>
              <mc:Fallback>
                <p:oleObj name="Equation" r:id="rId4" imgW="1625600" imgH="457200"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2590800"/>
                        <a:ext cx="2709333" cy="762000"/>
                      </a:xfrm>
                      <a:prstGeom prst="rect">
                        <a:avLst/>
                      </a:prstGeom>
                      <a:noFill/>
                      <a:ln>
                        <a:noFill/>
                      </a:ln>
                      <a:effectLst/>
                      <a:extLst/>
                    </p:spPr>
                  </p:pic>
                </p:oleObj>
              </mc:Fallback>
            </mc:AlternateContent>
          </a:graphicData>
        </a:graphic>
      </p:graphicFrame>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5257" y="3581400"/>
            <a:ext cx="3200204" cy="2362200"/>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0" y="0"/>
            <a:ext cx="9144000" cy="838200"/>
          </a:xfrm>
          <a:prstGeom prst="rect">
            <a:avLst/>
          </a:prstGeom>
          <a:solidFill>
            <a:srgbClr val="FFFFCC"/>
          </a:solidFill>
          <a:ln>
            <a:noFill/>
          </a:ln>
          <a:extLst/>
        </p:spPr>
        <p:txBody>
          <a:bodyPr anchor="ctr"/>
          <a:lstStyle/>
          <a:p>
            <a:pPr>
              <a:spcBef>
                <a:spcPct val="0"/>
              </a:spcBef>
            </a:pPr>
            <a:r>
              <a:rPr lang="en-US" sz="3600" dirty="0" smtClean="0">
                <a:latin typeface="Bookman Old Style" panose="02050604050505020204" pitchFamily="18" charset="0"/>
                <a:cs typeface="Verdana" charset="0"/>
              </a:rPr>
              <a:t>Euler’s Method (3 of 3)</a:t>
            </a:r>
            <a:endParaRPr lang="en-US" sz="3600" dirty="0">
              <a:latin typeface="Bookman Old Style" panose="02050604050505020204" pitchFamily="18" charset="0"/>
              <a:cs typeface="Verdana" charset="0"/>
            </a:endParaRPr>
          </a:p>
        </p:txBody>
      </p:sp>
      <p:sp>
        <p:nvSpPr>
          <p:cNvPr id="509957" name="Text Box 5" descr="Blue tissue paper"/>
          <p:cNvSpPr txBox="1">
            <a:spLocks noChangeArrowheads="1"/>
          </p:cNvSpPr>
          <p:nvPr/>
        </p:nvSpPr>
        <p:spPr bwMode="auto">
          <a:xfrm>
            <a:off x="152400" y="1219200"/>
            <a:ext cx="1905000" cy="400110"/>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509993" name="Text Box 41" descr="Blue tissue paper"/>
          <p:cNvSpPr txBox="1">
            <a:spLocks noChangeArrowheads="1"/>
          </p:cNvSpPr>
          <p:nvPr/>
        </p:nvSpPr>
        <p:spPr bwMode="auto">
          <a:xfrm>
            <a:off x="304800" y="1600200"/>
            <a:ext cx="8610600" cy="1323439"/>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en-US" sz="2000" dirty="0">
                <a:latin typeface="Times New Roman" panose="02020603050405020304" pitchFamily="18" charset="0"/>
                <a:cs typeface="Times New Roman" panose="02020603050405020304" pitchFamily="18" charset="0"/>
              </a:rPr>
              <a:t>Actually, this polygonal path is somewhat misleading. We can improve the </a:t>
            </a:r>
            <a:r>
              <a:rPr lang="en-US" sz="2000" dirty="0" smtClean="0">
                <a:latin typeface="Times New Roman" panose="02020603050405020304" pitchFamily="18" charset="0"/>
                <a:cs typeface="Times New Roman" panose="02020603050405020304" pitchFamily="18" charset="0"/>
              </a:rPr>
              <a:t>accuracy </a:t>
            </a:r>
            <a:r>
              <a:rPr lang="en-US" sz="2000" dirty="0">
                <a:latin typeface="Times New Roman" panose="02020603050405020304" pitchFamily="18" charset="0"/>
                <a:cs typeface="Times New Roman" panose="02020603050405020304" pitchFamily="18" charset="0"/>
              </a:rPr>
              <a:t>dramatically by increasing the value of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figure </a:t>
            </a:r>
            <a:r>
              <a:rPr lang="en-US" sz="2000" dirty="0">
                <a:latin typeface="Times New Roman" panose="02020603050405020304" pitchFamily="18" charset="0"/>
                <a:cs typeface="Times New Roman" panose="02020603050405020304" pitchFamily="18" charset="0"/>
              </a:rPr>
              <a:t>shows the Euler approximations for </a:t>
            </a: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 8 and </a:t>
            </a: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 20. The graph of the exact solution is shown for comparison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 name="Picture 1" descr="Screen Shot 2017-03-08 at 11.12.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3276600"/>
            <a:ext cx="6972300" cy="3048000"/>
          </a:xfrm>
          <a:prstGeom prst="rect">
            <a:avLst/>
          </a:prstGeom>
        </p:spPr>
      </p:pic>
      <p:sp>
        <p:nvSpPr>
          <p:cNvPr id="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extLst>
      <p:ext uri="{BB962C8B-B14F-4D97-AF65-F5344CB8AC3E}">
        <p14:creationId xmlns:p14="http://schemas.microsoft.com/office/powerpoint/2010/main" val="13345106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8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p:spPr>
        <p:txBody>
          <a:bodyPr anchor="ctr"/>
          <a:lstStyle/>
          <a:p>
            <a:pPr>
              <a:spcBef>
                <a:spcPct val="0"/>
              </a:spcBef>
              <a:defRPr/>
            </a:pPr>
            <a:r>
              <a:rPr lang="en-US" sz="3200" dirty="0">
                <a:latin typeface="Bookman Old Style" panose="02050604050505020204" pitchFamily="18" charset="0"/>
                <a:cs typeface="Verdana"/>
              </a:rPr>
              <a:t>Constant Solutions of Differential Equations</a:t>
            </a:r>
          </a:p>
        </p:txBody>
      </p:sp>
      <p:sp>
        <p:nvSpPr>
          <p:cNvPr id="839684"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EXAMPLE</a:t>
            </a:r>
          </a:p>
        </p:txBody>
      </p:sp>
      <p:sp>
        <p:nvSpPr>
          <p:cNvPr id="839685" name="Text Box 5" descr="Blue tissue paper"/>
          <p:cNvSpPr txBox="1">
            <a:spLocks noChangeArrowheads="1"/>
          </p:cNvSpPr>
          <p:nvPr/>
        </p:nvSpPr>
        <p:spPr bwMode="auto">
          <a:xfrm>
            <a:off x="152400" y="2057400"/>
            <a:ext cx="1752600" cy="369332"/>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SOLUTION</a:t>
            </a:r>
          </a:p>
        </p:txBody>
      </p:sp>
      <p:sp>
        <p:nvSpPr>
          <p:cNvPr id="839686" name="Text Box 6" descr="Blue tissue paper"/>
          <p:cNvSpPr txBox="1">
            <a:spLocks noChangeArrowheads="1"/>
          </p:cNvSpPr>
          <p:nvPr/>
        </p:nvSpPr>
        <p:spPr bwMode="auto">
          <a:xfrm>
            <a:off x="609600" y="1524000"/>
            <a:ext cx="35814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Find a constant solution of</a:t>
            </a:r>
          </a:p>
        </p:txBody>
      </p:sp>
      <p:graphicFrame>
        <p:nvGraphicFramePr>
          <p:cNvPr id="14341" name="Object 9"/>
          <p:cNvGraphicFramePr>
            <a:graphicFrameLocks noChangeAspect="1"/>
          </p:cNvGraphicFramePr>
          <p:nvPr>
            <p:extLst>
              <p:ext uri="{D42A27DB-BD31-4B8C-83A1-F6EECF244321}">
                <p14:modId xmlns:p14="http://schemas.microsoft.com/office/powerpoint/2010/main" val="1556030217"/>
              </p:ext>
            </p:extLst>
          </p:nvPr>
        </p:nvGraphicFramePr>
        <p:xfrm>
          <a:off x="4191000" y="1561545"/>
          <a:ext cx="1295400" cy="342900"/>
        </p:xfrm>
        <a:graphic>
          <a:graphicData uri="http://schemas.openxmlformats.org/presentationml/2006/ole">
            <mc:AlternateContent xmlns:mc="http://schemas.openxmlformats.org/markup-compatibility/2006">
              <mc:Choice xmlns:v="urn:schemas-microsoft-com:vml" Requires="v">
                <p:oleObj spid="_x0000_s14577" name="Equation" r:id="rId4" imgW="863225" imgH="228501" progId="Equation.3">
                  <p:embed/>
                </p:oleObj>
              </mc:Choice>
              <mc:Fallback>
                <p:oleObj name="Equation" r:id="rId4" imgW="863225" imgH="228501"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61545"/>
                        <a:ext cx="1295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39698" name="Text Box 18" descr="Blue tissue paper"/>
          <p:cNvSpPr txBox="1">
            <a:spLocks noChangeArrowheads="1"/>
          </p:cNvSpPr>
          <p:nvPr/>
        </p:nvSpPr>
        <p:spPr bwMode="auto">
          <a:xfrm>
            <a:off x="609600" y="2498725"/>
            <a:ext cx="8305800" cy="7016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Let  </a:t>
            </a:r>
            <a:r>
              <a:rPr lang="en-US" sz="2000" i="1" dirty="0" smtClean="0">
                <a:latin typeface="Times New Roman" panose="02020603050405020304" pitchFamily="18" charset="0"/>
                <a:cs typeface="Times New Roman" panose="02020603050405020304" pitchFamily="18" charset="0"/>
              </a:rPr>
              <a:t>f</a:t>
            </a:r>
            <a:r>
              <a:rPr lang="en-US" sz="1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 </a:t>
            </a:r>
            <a:r>
              <a:rPr lang="en-US" sz="2000" i="1"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for all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Then </a:t>
            </a:r>
            <a:r>
              <a:rPr lang="en-US" sz="2000" i="1" dirty="0" smtClean="0">
                <a:latin typeface="Times New Roman" panose="02020603050405020304" pitchFamily="18" charset="0"/>
                <a:cs typeface="Times New Roman" panose="02020603050405020304" pitchFamily="18" charset="0"/>
              </a:rPr>
              <a:t>f </a:t>
            </a:r>
            <a:r>
              <a:rPr lang="el-GR"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is zero for all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If </a:t>
            </a:r>
            <a:r>
              <a:rPr lang="en-US" sz="2000" i="1" dirty="0" smtClean="0">
                <a:latin typeface="Times New Roman" panose="02020603050405020304" pitchFamily="18" charset="0"/>
                <a:cs typeface="Times New Roman" panose="02020603050405020304" pitchFamily="18" charset="0"/>
              </a:rPr>
              <a:t>f</a:t>
            </a:r>
            <a:r>
              <a:rPr lang="en-US" sz="1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satisfies the differential equation</a:t>
            </a:r>
            <a:endParaRPr lang="el-GR" sz="2000" dirty="0" smtClean="0">
              <a:latin typeface="Times New Roman" panose="02020603050405020304" pitchFamily="18" charset="0"/>
              <a:cs typeface="Times New Roman" panose="02020603050405020304" pitchFamily="18" charset="0"/>
            </a:endParaRPr>
          </a:p>
        </p:txBody>
      </p:sp>
      <p:graphicFrame>
        <p:nvGraphicFramePr>
          <p:cNvPr id="839700" name="Object 20"/>
          <p:cNvGraphicFramePr>
            <a:graphicFrameLocks noChangeAspect="1"/>
          </p:cNvGraphicFramePr>
          <p:nvPr>
            <p:extLst>
              <p:ext uri="{D42A27DB-BD31-4B8C-83A1-F6EECF244321}">
                <p14:modId xmlns:p14="http://schemas.microsoft.com/office/powerpoint/2010/main" val="2923410526"/>
              </p:ext>
            </p:extLst>
          </p:nvPr>
        </p:nvGraphicFramePr>
        <p:xfrm>
          <a:off x="3648075" y="3390900"/>
          <a:ext cx="1771650" cy="342900"/>
        </p:xfrm>
        <a:graphic>
          <a:graphicData uri="http://schemas.openxmlformats.org/presentationml/2006/ole">
            <mc:AlternateContent xmlns:mc="http://schemas.openxmlformats.org/markup-compatibility/2006">
              <mc:Choice xmlns:v="urn:schemas-microsoft-com:vml" Requires="v">
                <p:oleObj spid="_x0000_s14578" name="Equation" r:id="rId6" imgW="1181100" imgH="228600" progId="Equation.3">
                  <p:embed/>
                </p:oleObj>
              </mc:Choice>
              <mc:Fallback>
                <p:oleObj name="Equation" r:id="rId6" imgW="1181100" imgH="2286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3390900"/>
                        <a:ext cx="1771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39702" name="Text Box 22" descr="Blue tissue paper"/>
          <p:cNvSpPr txBox="1">
            <a:spLocks noChangeArrowheads="1"/>
          </p:cNvSpPr>
          <p:nvPr/>
        </p:nvSpPr>
        <p:spPr bwMode="auto">
          <a:xfrm>
            <a:off x="609600" y="3810000"/>
            <a:ext cx="838200" cy="400110"/>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then</a:t>
            </a:r>
            <a:endParaRPr lang="el-GR" sz="2000" dirty="0" smtClean="0">
              <a:latin typeface="Times New Roman" panose="02020603050405020304" pitchFamily="18" charset="0"/>
              <a:cs typeface="Times New Roman" panose="02020603050405020304" pitchFamily="18" charset="0"/>
            </a:endParaRPr>
          </a:p>
        </p:txBody>
      </p:sp>
      <p:graphicFrame>
        <p:nvGraphicFramePr>
          <p:cNvPr id="839703" name="Object 23"/>
          <p:cNvGraphicFramePr>
            <a:graphicFrameLocks noChangeAspect="1"/>
          </p:cNvGraphicFramePr>
          <p:nvPr>
            <p:extLst>
              <p:ext uri="{D42A27DB-BD31-4B8C-83A1-F6EECF244321}">
                <p14:modId xmlns:p14="http://schemas.microsoft.com/office/powerpoint/2010/main" val="1568314903"/>
              </p:ext>
            </p:extLst>
          </p:nvPr>
        </p:nvGraphicFramePr>
        <p:xfrm>
          <a:off x="3948113" y="4305300"/>
          <a:ext cx="1200150" cy="342900"/>
        </p:xfrm>
        <a:graphic>
          <a:graphicData uri="http://schemas.openxmlformats.org/presentationml/2006/ole">
            <mc:AlternateContent xmlns:mc="http://schemas.openxmlformats.org/markup-compatibility/2006">
              <mc:Choice xmlns:v="urn:schemas-microsoft-com:vml" Requires="v">
                <p:oleObj spid="_x0000_s14579" name="Equation" r:id="rId8" imgW="800100" imgH="228600" progId="Equation.3">
                  <p:embed/>
                </p:oleObj>
              </mc:Choice>
              <mc:Fallback>
                <p:oleObj name="Equation" r:id="rId8" imgW="800100" imgH="228600" progId="Equation.3">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8113" y="4305300"/>
                        <a:ext cx="12001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39705" name="Text Box 25" descr="Blue tissue paper"/>
          <p:cNvSpPr txBox="1">
            <a:spLocks noChangeArrowheads="1"/>
          </p:cNvSpPr>
          <p:nvPr/>
        </p:nvSpPr>
        <p:spPr bwMode="auto">
          <a:xfrm>
            <a:off x="609600" y="4800600"/>
            <a:ext cx="8305800" cy="1006475"/>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and so </a:t>
            </a:r>
            <a:r>
              <a:rPr lang="en-US" sz="2000" i="1"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 5.  This is the only possible value for a constant solution.  Substitution shows that the function </a:t>
            </a:r>
            <a:r>
              <a:rPr lang="en-US" sz="2000" i="1" dirty="0" smtClean="0">
                <a:latin typeface="Times New Roman" panose="02020603050405020304" pitchFamily="18" charset="0"/>
                <a:cs typeface="Times New Roman" panose="02020603050405020304" pitchFamily="18" charset="0"/>
              </a:rPr>
              <a:t>f</a:t>
            </a:r>
            <a:r>
              <a:rPr lang="en-US" sz="1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 5 is indeed a solution of the differential equation.</a:t>
            </a:r>
            <a:endParaRPr lang="el-GR" sz="2000" dirty="0" smtClean="0">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39698"/>
                                        </p:tgtEl>
                                        <p:attrNameLst>
                                          <p:attrName>style.visibility</p:attrName>
                                        </p:attrNameLst>
                                      </p:cBhvr>
                                      <p:to>
                                        <p:strVal val="visible"/>
                                      </p:to>
                                    </p:set>
                                    <p:anim calcmode="lin" valueType="num">
                                      <p:cBhvr>
                                        <p:cTn id="7" dur="500" fill="hold"/>
                                        <p:tgtEl>
                                          <p:spTgt spid="839698"/>
                                        </p:tgtEl>
                                        <p:attrNameLst>
                                          <p:attrName>ppt_w</p:attrName>
                                        </p:attrNameLst>
                                      </p:cBhvr>
                                      <p:tavLst>
                                        <p:tav tm="0">
                                          <p:val>
                                            <p:strVal val="#ppt_w*0.05"/>
                                          </p:val>
                                        </p:tav>
                                        <p:tav tm="100000">
                                          <p:val>
                                            <p:strVal val="#ppt_w"/>
                                          </p:val>
                                        </p:tav>
                                      </p:tavLst>
                                    </p:anim>
                                    <p:anim calcmode="lin" valueType="num">
                                      <p:cBhvr>
                                        <p:cTn id="8" dur="500" fill="hold"/>
                                        <p:tgtEl>
                                          <p:spTgt spid="839698"/>
                                        </p:tgtEl>
                                        <p:attrNameLst>
                                          <p:attrName>ppt_h</p:attrName>
                                        </p:attrNameLst>
                                      </p:cBhvr>
                                      <p:tavLst>
                                        <p:tav tm="0">
                                          <p:val>
                                            <p:strVal val="#ppt_h"/>
                                          </p:val>
                                        </p:tav>
                                        <p:tav tm="100000">
                                          <p:val>
                                            <p:strVal val="#ppt_h"/>
                                          </p:val>
                                        </p:tav>
                                      </p:tavLst>
                                    </p:anim>
                                    <p:anim calcmode="lin" valueType="num">
                                      <p:cBhvr>
                                        <p:cTn id="9" dur="500" fill="hold"/>
                                        <p:tgtEl>
                                          <p:spTgt spid="839698"/>
                                        </p:tgtEl>
                                        <p:attrNameLst>
                                          <p:attrName>ppt_x</p:attrName>
                                        </p:attrNameLst>
                                      </p:cBhvr>
                                      <p:tavLst>
                                        <p:tav tm="0">
                                          <p:val>
                                            <p:strVal val="#ppt_x-.2"/>
                                          </p:val>
                                        </p:tav>
                                        <p:tav tm="100000">
                                          <p:val>
                                            <p:strVal val="#ppt_x"/>
                                          </p:val>
                                        </p:tav>
                                      </p:tavLst>
                                    </p:anim>
                                    <p:anim calcmode="lin" valueType="num">
                                      <p:cBhvr>
                                        <p:cTn id="10" dur="500" fill="hold"/>
                                        <p:tgtEl>
                                          <p:spTgt spid="839698"/>
                                        </p:tgtEl>
                                        <p:attrNameLst>
                                          <p:attrName>ppt_y</p:attrName>
                                        </p:attrNameLst>
                                      </p:cBhvr>
                                      <p:tavLst>
                                        <p:tav tm="0">
                                          <p:val>
                                            <p:strVal val="#ppt_y"/>
                                          </p:val>
                                        </p:tav>
                                        <p:tav tm="100000">
                                          <p:val>
                                            <p:strVal val="#ppt_y"/>
                                          </p:val>
                                        </p:tav>
                                      </p:tavLst>
                                    </p:anim>
                                    <p:animEffect transition="in" filter="fade">
                                      <p:cBhvr>
                                        <p:cTn id="11" dur="500"/>
                                        <p:tgtEl>
                                          <p:spTgt spid="839698"/>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839700"/>
                                        </p:tgtEl>
                                        <p:attrNameLst>
                                          <p:attrName>style.visibility</p:attrName>
                                        </p:attrNameLst>
                                      </p:cBhvr>
                                      <p:to>
                                        <p:strVal val="visible"/>
                                      </p:to>
                                    </p:set>
                                    <p:anim calcmode="lin" valueType="num">
                                      <p:cBhvr>
                                        <p:cTn id="14" dur="500" fill="hold"/>
                                        <p:tgtEl>
                                          <p:spTgt spid="839700"/>
                                        </p:tgtEl>
                                        <p:attrNameLst>
                                          <p:attrName>ppt_w</p:attrName>
                                        </p:attrNameLst>
                                      </p:cBhvr>
                                      <p:tavLst>
                                        <p:tav tm="0">
                                          <p:val>
                                            <p:strVal val="#ppt_w*0.05"/>
                                          </p:val>
                                        </p:tav>
                                        <p:tav tm="100000">
                                          <p:val>
                                            <p:strVal val="#ppt_w"/>
                                          </p:val>
                                        </p:tav>
                                      </p:tavLst>
                                    </p:anim>
                                    <p:anim calcmode="lin" valueType="num">
                                      <p:cBhvr>
                                        <p:cTn id="15" dur="500" fill="hold"/>
                                        <p:tgtEl>
                                          <p:spTgt spid="839700"/>
                                        </p:tgtEl>
                                        <p:attrNameLst>
                                          <p:attrName>ppt_h</p:attrName>
                                        </p:attrNameLst>
                                      </p:cBhvr>
                                      <p:tavLst>
                                        <p:tav tm="0">
                                          <p:val>
                                            <p:strVal val="#ppt_h"/>
                                          </p:val>
                                        </p:tav>
                                        <p:tav tm="100000">
                                          <p:val>
                                            <p:strVal val="#ppt_h"/>
                                          </p:val>
                                        </p:tav>
                                      </p:tavLst>
                                    </p:anim>
                                    <p:anim calcmode="lin" valueType="num">
                                      <p:cBhvr>
                                        <p:cTn id="16" dur="500" fill="hold"/>
                                        <p:tgtEl>
                                          <p:spTgt spid="839700"/>
                                        </p:tgtEl>
                                        <p:attrNameLst>
                                          <p:attrName>ppt_x</p:attrName>
                                        </p:attrNameLst>
                                      </p:cBhvr>
                                      <p:tavLst>
                                        <p:tav tm="0">
                                          <p:val>
                                            <p:strVal val="#ppt_x-.2"/>
                                          </p:val>
                                        </p:tav>
                                        <p:tav tm="100000">
                                          <p:val>
                                            <p:strVal val="#ppt_x"/>
                                          </p:val>
                                        </p:tav>
                                      </p:tavLst>
                                    </p:anim>
                                    <p:anim calcmode="lin" valueType="num">
                                      <p:cBhvr>
                                        <p:cTn id="17" dur="500" fill="hold"/>
                                        <p:tgtEl>
                                          <p:spTgt spid="839700"/>
                                        </p:tgtEl>
                                        <p:attrNameLst>
                                          <p:attrName>ppt_y</p:attrName>
                                        </p:attrNameLst>
                                      </p:cBhvr>
                                      <p:tavLst>
                                        <p:tav tm="0">
                                          <p:val>
                                            <p:strVal val="#ppt_y"/>
                                          </p:val>
                                        </p:tav>
                                        <p:tav tm="100000">
                                          <p:val>
                                            <p:strVal val="#ppt_y"/>
                                          </p:val>
                                        </p:tav>
                                      </p:tavLst>
                                    </p:anim>
                                    <p:animEffect transition="in" filter="fade">
                                      <p:cBhvr>
                                        <p:cTn id="18" dur="500"/>
                                        <p:tgtEl>
                                          <p:spTgt spid="8397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839702"/>
                                        </p:tgtEl>
                                        <p:attrNameLst>
                                          <p:attrName>style.visibility</p:attrName>
                                        </p:attrNameLst>
                                      </p:cBhvr>
                                      <p:to>
                                        <p:strVal val="visible"/>
                                      </p:to>
                                    </p:set>
                                    <p:anim calcmode="lin" valueType="num">
                                      <p:cBhvr>
                                        <p:cTn id="23" dur="500" fill="hold"/>
                                        <p:tgtEl>
                                          <p:spTgt spid="839702"/>
                                        </p:tgtEl>
                                        <p:attrNameLst>
                                          <p:attrName>ppt_w</p:attrName>
                                        </p:attrNameLst>
                                      </p:cBhvr>
                                      <p:tavLst>
                                        <p:tav tm="0">
                                          <p:val>
                                            <p:strVal val="#ppt_w*0.05"/>
                                          </p:val>
                                        </p:tav>
                                        <p:tav tm="100000">
                                          <p:val>
                                            <p:strVal val="#ppt_w"/>
                                          </p:val>
                                        </p:tav>
                                      </p:tavLst>
                                    </p:anim>
                                    <p:anim calcmode="lin" valueType="num">
                                      <p:cBhvr>
                                        <p:cTn id="24" dur="500" fill="hold"/>
                                        <p:tgtEl>
                                          <p:spTgt spid="839702"/>
                                        </p:tgtEl>
                                        <p:attrNameLst>
                                          <p:attrName>ppt_h</p:attrName>
                                        </p:attrNameLst>
                                      </p:cBhvr>
                                      <p:tavLst>
                                        <p:tav tm="0">
                                          <p:val>
                                            <p:strVal val="#ppt_h"/>
                                          </p:val>
                                        </p:tav>
                                        <p:tav tm="100000">
                                          <p:val>
                                            <p:strVal val="#ppt_h"/>
                                          </p:val>
                                        </p:tav>
                                      </p:tavLst>
                                    </p:anim>
                                    <p:anim calcmode="lin" valueType="num">
                                      <p:cBhvr>
                                        <p:cTn id="25" dur="500" fill="hold"/>
                                        <p:tgtEl>
                                          <p:spTgt spid="839702"/>
                                        </p:tgtEl>
                                        <p:attrNameLst>
                                          <p:attrName>ppt_x</p:attrName>
                                        </p:attrNameLst>
                                      </p:cBhvr>
                                      <p:tavLst>
                                        <p:tav tm="0">
                                          <p:val>
                                            <p:strVal val="#ppt_x-.2"/>
                                          </p:val>
                                        </p:tav>
                                        <p:tav tm="100000">
                                          <p:val>
                                            <p:strVal val="#ppt_x"/>
                                          </p:val>
                                        </p:tav>
                                      </p:tavLst>
                                    </p:anim>
                                    <p:anim calcmode="lin" valueType="num">
                                      <p:cBhvr>
                                        <p:cTn id="26" dur="500" fill="hold"/>
                                        <p:tgtEl>
                                          <p:spTgt spid="839702"/>
                                        </p:tgtEl>
                                        <p:attrNameLst>
                                          <p:attrName>ppt_y</p:attrName>
                                        </p:attrNameLst>
                                      </p:cBhvr>
                                      <p:tavLst>
                                        <p:tav tm="0">
                                          <p:val>
                                            <p:strVal val="#ppt_y"/>
                                          </p:val>
                                        </p:tav>
                                        <p:tav tm="100000">
                                          <p:val>
                                            <p:strVal val="#ppt_y"/>
                                          </p:val>
                                        </p:tav>
                                      </p:tavLst>
                                    </p:anim>
                                    <p:animEffect transition="in" filter="fade">
                                      <p:cBhvr>
                                        <p:cTn id="27" dur="500"/>
                                        <p:tgtEl>
                                          <p:spTgt spid="839702"/>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839703"/>
                                        </p:tgtEl>
                                        <p:attrNameLst>
                                          <p:attrName>style.visibility</p:attrName>
                                        </p:attrNameLst>
                                      </p:cBhvr>
                                      <p:to>
                                        <p:strVal val="visible"/>
                                      </p:to>
                                    </p:set>
                                    <p:anim calcmode="lin" valueType="num">
                                      <p:cBhvr>
                                        <p:cTn id="30" dur="500" fill="hold"/>
                                        <p:tgtEl>
                                          <p:spTgt spid="839703"/>
                                        </p:tgtEl>
                                        <p:attrNameLst>
                                          <p:attrName>ppt_w</p:attrName>
                                        </p:attrNameLst>
                                      </p:cBhvr>
                                      <p:tavLst>
                                        <p:tav tm="0">
                                          <p:val>
                                            <p:strVal val="#ppt_w*0.05"/>
                                          </p:val>
                                        </p:tav>
                                        <p:tav tm="100000">
                                          <p:val>
                                            <p:strVal val="#ppt_w"/>
                                          </p:val>
                                        </p:tav>
                                      </p:tavLst>
                                    </p:anim>
                                    <p:anim calcmode="lin" valueType="num">
                                      <p:cBhvr>
                                        <p:cTn id="31" dur="500" fill="hold"/>
                                        <p:tgtEl>
                                          <p:spTgt spid="839703"/>
                                        </p:tgtEl>
                                        <p:attrNameLst>
                                          <p:attrName>ppt_h</p:attrName>
                                        </p:attrNameLst>
                                      </p:cBhvr>
                                      <p:tavLst>
                                        <p:tav tm="0">
                                          <p:val>
                                            <p:strVal val="#ppt_h"/>
                                          </p:val>
                                        </p:tav>
                                        <p:tav tm="100000">
                                          <p:val>
                                            <p:strVal val="#ppt_h"/>
                                          </p:val>
                                        </p:tav>
                                      </p:tavLst>
                                    </p:anim>
                                    <p:anim calcmode="lin" valueType="num">
                                      <p:cBhvr>
                                        <p:cTn id="32" dur="500" fill="hold"/>
                                        <p:tgtEl>
                                          <p:spTgt spid="839703"/>
                                        </p:tgtEl>
                                        <p:attrNameLst>
                                          <p:attrName>ppt_x</p:attrName>
                                        </p:attrNameLst>
                                      </p:cBhvr>
                                      <p:tavLst>
                                        <p:tav tm="0">
                                          <p:val>
                                            <p:strVal val="#ppt_x-.2"/>
                                          </p:val>
                                        </p:tav>
                                        <p:tav tm="100000">
                                          <p:val>
                                            <p:strVal val="#ppt_x"/>
                                          </p:val>
                                        </p:tav>
                                      </p:tavLst>
                                    </p:anim>
                                    <p:anim calcmode="lin" valueType="num">
                                      <p:cBhvr>
                                        <p:cTn id="33" dur="500" fill="hold"/>
                                        <p:tgtEl>
                                          <p:spTgt spid="839703"/>
                                        </p:tgtEl>
                                        <p:attrNameLst>
                                          <p:attrName>ppt_y</p:attrName>
                                        </p:attrNameLst>
                                      </p:cBhvr>
                                      <p:tavLst>
                                        <p:tav tm="0">
                                          <p:val>
                                            <p:strVal val="#ppt_y"/>
                                          </p:val>
                                        </p:tav>
                                        <p:tav tm="100000">
                                          <p:val>
                                            <p:strVal val="#ppt_y"/>
                                          </p:val>
                                        </p:tav>
                                      </p:tavLst>
                                    </p:anim>
                                    <p:animEffect transition="in" filter="fade">
                                      <p:cBhvr>
                                        <p:cTn id="34" dur="500"/>
                                        <p:tgtEl>
                                          <p:spTgt spid="83970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839705"/>
                                        </p:tgtEl>
                                        <p:attrNameLst>
                                          <p:attrName>style.visibility</p:attrName>
                                        </p:attrNameLst>
                                      </p:cBhvr>
                                      <p:to>
                                        <p:strVal val="visible"/>
                                      </p:to>
                                    </p:set>
                                    <p:anim calcmode="lin" valueType="num">
                                      <p:cBhvr>
                                        <p:cTn id="39" dur="500" fill="hold"/>
                                        <p:tgtEl>
                                          <p:spTgt spid="839705"/>
                                        </p:tgtEl>
                                        <p:attrNameLst>
                                          <p:attrName>ppt_w</p:attrName>
                                        </p:attrNameLst>
                                      </p:cBhvr>
                                      <p:tavLst>
                                        <p:tav tm="0">
                                          <p:val>
                                            <p:strVal val="#ppt_w*0.05"/>
                                          </p:val>
                                        </p:tav>
                                        <p:tav tm="100000">
                                          <p:val>
                                            <p:strVal val="#ppt_w"/>
                                          </p:val>
                                        </p:tav>
                                      </p:tavLst>
                                    </p:anim>
                                    <p:anim calcmode="lin" valueType="num">
                                      <p:cBhvr>
                                        <p:cTn id="40" dur="500" fill="hold"/>
                                        <p:tgtEl>
                                          <p:spTgt spid="839705"/>
                                        </p:tgtEl>
                                        <p:attrNameLst>
                                          <p:attrName>ppt_h</p:attrName>
                                        </p:attrNameLst>
                                      </p:cBhvr>
                                      <p:tavLst>
                                        <p:tav tm="0">
                                          <p:val>
                                            <p:strVal val="#ppt_h"/>
                                          </p:val>
                                        </p:tav>
                                        <p:tav tm="100000">
                                          <p:val>
                                            <p:strVal val="#ppt_h"/>
                                          </p:val>
                                        </p:tav>
                                      </p:tavLst>
                                    </p:anim>
                                    <p:anim calcmode="lin" valueType="num">
                                      <p:cBhvr>
                                        <p:cTn id="41" dur="500" fill="hold"/>
                                        <p:tgtEl>
                                          <p:spTgt spid="839705"/>
                                        </p:tgtEl>
                                        <p:attrNameLst>
                                          <p:attrName>ppt_x</p:attrName>
                                        </p:attrNameLst>
                                      </p:cBhvr>
                                      <p:tavLst>
                                        <p:tav tm="0">
                                          <p:val>
                                            <p:strVal val="#ppt_x-.2"/>
                                          </p:val>
                                        </p:tav>
                                        <p:tav tm="100000">
                                          <p:val>
                                            <p:strVal val="#ppt_x"/>
                                          </p:val>
                                        </p:tav>
                                      </p:tavLst>
                                    </p:anim>
                                    <p:anim calcmode="lin" valueType="num">
                                      <p:cBhvr>
                                        <p:cTn id="42" dur="500" fill="hold"/>
                                        <p:tgtEl>
                                          <p:spTgt spid="839705"/>
                                        </p:tgtEl>
                                        <p:attrNameLst>
                                          <p:attrName>ppt_y</p:attrName>
                                        </p:attrNameLst>
                                      </p:cBhvr>
                                      <p:tavLst>
                                        <p:tav tm="0">
                                          <p:val>
                                            <p:strVal val="#ppt_y"/>
                                          </p:val>
                                        </p:tav>
                                        <p:tav tm="100000">
                                          <p:val>
                                            <p:strVal val="#ppt_y"/>
                                          </p:val>
                                        </p:tav>
                                      </p:tavLst>
                                    </p:anim>
                                    <p:animEffect transition="in" filter="fade">
                                      <p:cBhvr>
                                        <p:cTn id="43" dur="500"/>
                                        <p:tgtEl>
                                          <p:spTgt spid="83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8" grpId="0"/>
      <p:bldP spid="839702" grpId="0"/>
      <p:bldP spid="83970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32765</TotalTime>
  <Words>3538</Words>
  <Application>Microsoft Office PowerPoint</Application>
  <PresentationFormat>On-screen Show (4:3)</PresentationFormat>
  <Paragraphs>401</Paragraphs>
  <Slides>80</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2" baseType="lpstr">
      <vt:lpstr>Calibri</vt:lpstr>
      <vt:lpstr>ＭＳ Ｐゴシック</vt:lpstr>
      <vt:lpstr>Times New Roman</vt:lpstr>
      <vt:lpstr>Verdana</vt:lpstr>
      <vt:lpstr>Bookman Old Style</vt:lpstr>
      <vt:lpstr>Batang</vt:lpstr>
      <vt:lpstr>Arial</vt:lpstr>
      <vt:lpstr>Wingdings</vt:lpstr>
      <vt:lpstr>BankGothic Md BT</vt:lpstr>
      <vt:lpstr>Default Design</vt:lpstr>
      <vt:lpstr>Equation</vt:lpstr>
      <vt:lpstr>MathType 6.0 Equation</vt:lpstr>
      <vt:lpstr>Chapter 10  Differential Equations</vt:lpstr>
      <vt:lpstr>Chapter Outline</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vector>
  </TitlesOfParts>
  <Company>Copyright ©  2018, 2014, 2010 Pearson Education, Inc.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subject>Calculus and Its Applications  14e</dc:subject>
  <dc:creator>Goldstein/Schneider/Lay/Asmar</dc:creator>
  <cp:lastModifiedBy>Sandra</cp:lastModifiedBy>
  <cp:revision>4205</cp:revision>
  <dcterms:created xsi:type="dcterms:W3CDTF">2005-01-31T22:53:20Z</dcterms:created>
  <dcterms:modified xsi:type="dcterms:W3CDTF">2017-05-14T16:57:11Z</dcterms:modified>
</cp:coreProperties>
</file>